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4"/>
  </p:handoutMasterIdLst>
  <p:sldIdLst>
    <p:sldId id="256" r:id="rId2"/>
    <p:sldId id="274" r:id="rId3"/>
    <p:sldId id="275" r:id="rId4"/>
    <p:sldId id="276" r:id="rId5"/>
    <p:sldId id="269" r:id="rId6"/>
    <p:sldId id="280" r:id="rId7"/>
    <p:sldId id="277" r:id="rId8"/>
    <p:sldId id="283" r:id="rId9"/>
    <p:sldId id="282" r:id="rId10"/>
    <p:sldId id="284" r:id="rId11"/>
    <p:sldId id="286" r:id="rId12"/>
    <p:sldId id="289" r:id="rId13"/>
    <p:sldId id="262" r:id="rId14"/>
    <p:sldId id="270" r:id="rId15"/>
    <p:sldId id="290" r:id="rId16"/>
    <p:sldId id="267" r:id="rId17"/>
    <p:sldId id="300" r:id="rId18"/>
    <p:sldId id="294" r:id="rId19"/>
    <p:sldId id="291" r:id="rId20"/>
    <p:sldId id="298" r:id="rId21"/>
    <p:sldId id="297" r:id="rId22"/>
    <p:sldId id="29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F7B"/>
    <a:srgbClr val="1546A7"/>
    <a:srgbClr val="0341BD"/>
    <a:srgbClr val="044FE6"/>
    <a:srgbClr val="0900C0"/>
    <a:srgbClr val="8411B7"/>
    <a:srgbClr val="183D5E"/>
    <a:srgbClr val="148EFC"/>
    <a:srgbClr val="83E5C4"/>
    <a:srgbClr val="A7FFE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130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8/26/2019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8/26/2019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8/26/2019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8/26/2019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8/26/2019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8/26/2019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8/26/2019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7999"/>
          </a:xfrm>
          <a:prstGeom prst="rect">
            <a:avLst/>
          </a:prstGeom>
        </p:spPr>
      </p:pic>
      <p:pic>
        <p:nvPicPr>
          <p:cNvPr id="9" name="Рисунок 8" descr="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33400" y="2133600"/>
            <a:ext cx="4759613" cy="47244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0" y="785091"/>
            <a:ext cx="7148945" cy="1320799"/>
          </a:xfrm>
        </p:spPr>
        <p:txBody>
          <a:bodyPr>
            <a:noAutofit/>
          </a:bodyPr>
          <a:lstStyle/>
          <a:p>
            <a:r>
              <a:rPr lang="ru-RU" sz="45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Современная</a:t>
            </a:r>
            <a:br>
              <a:rPr lang="ru-RU" sz="45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5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образовательная</a:t>
            </a:r>
            <a:br>
              <a:rPr lang="ru-RU" sz="45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5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среда</a:t>
            </a:r>
            <a:endParaRPr lang="en-US" sz="45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61ccb1adfc0bc60bb964c64000f5da88bcab70b3.png"/>
          <p:cNvPicPr>
            <a:picLocks noChangeAspect="1"/>
          </p:cNvPicPr>
          <p:nvPr/>
        </p:nvPicPr>
        <p:blipFill>
          <a:blip r:embed="rId4" cstate="print"/>
          <a:srcRect l="32217" t="20426" b="1549"/>
          <a:stretch>
            <a:fillRect/>
          </a:stretch>
        </p:blipFill>
        <p:spPr>
          <a:xfrm>
            <a:off x="2960256" y="3371273"/>
            <a:ext cx="3982220" cy="32766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893455" y="1930400"/>
            <a:ext cx="7121236" cy="14593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500" b="1" i="0" u="none" strike="noStrike" kern="1200" cap="none" spc="0" normalizeH="0" baseline="0" noProof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как фактор обеспечения качества образования</a:t>
            </a:r>
            <a:endParaRPr kumimoji="0" lang="en-US" sz="4500" b="1" i="0" u="none" strike="noStrike" kern="1200" cap="none" spc="0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2" name="Рисунок 11" descr="логотип августовка-201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8945" y="147781"/>
            <a:ext cx="1838036" cy="1835419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6811818" y="5186218"/>
            <a:ext cx="2332182" cy="14593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500" b="1" i="0" u="none" strike="noStrike" kern="1200" cap="none" spc="0" normalizeH="0" baseline="0" noProof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Секция </a:t>
            </a:r>
            <a:r>
              <a:rPr kumimoji="0" lang="ru-RU" sz="3500" b="1" i="0" u="none" strike="noStrike" kern="1200" cap="none" spc="0" normalizeH="0" baseline="0" noProof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№</a:t>
            </a:r>
            <a:r>
              <a:rPr kumimoji="0" lang="ru-RU" sz="4500" b="1" i="0" u="none" strike="noStrike" kern="1200" cap="none" spc="0" normalizeH="0" baseline="0" noProof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1</a:t>
            </a:r>
            <a:endParaRPr kumimoji="0" lang="en-US" sz="4500" b="1" i="0" u="none" strike="noStrike" kern="1200" cap="none" spc="0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0652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7999"/>
          </a:xfrm>
          <a:prstGeom prst="rect">
            <a:avLst/>
          </a:prstGeom>
        </p:spPr>
      </p:pic>
      <p:sp>
        <p:nvSpPr>
          <p:cNvPr id="24" name="Скругленный прямоугольник 23"/>
          <p:cNvSpPr/>
          <p:nvPr/>
        </p:nvSpPr>
        <p:spPr>
          <a:xfrm>
            <a:off x="249382" y="2272145"/>
            <a:ext cx="4507345" cy="356523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828801" y="526474"/>
            <a:ext cx="7075053" cy="1274617"/>
          </a:xfrm>
        </p:spPr>
        <p:txBody>
          <a:bodyPr>
            <a:noAutofit/>
          </a:bodyPr>
          <a:lstStyle/>
          <a:p>
            <a:r>
              <a:rPr lang="ru-RU" sz="35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Повышение квалификации</a:t>
            </a:r>
            <a:br>
              <a:rPr lang="ru-RU" sz="35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5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для учителей предметной области «Технология»</a:t>
            </a:r>
            <a:endParaRPr lang="en-US" sz="35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NPR_Ed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45" y="244428"/>
            <a:ext cx="1655041" cy="1149685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461818" y="2373745"/>
            <a:ext cx="407323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 1 сентября 2021 года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учителей предметной области «Технология» будут реализованы инновационные программы повышения квалификации в детских технопарках «</a:t>
            </a:r>
            <a:r>
              <a:rPr lang="ru-RU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Кванториум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», образовательных организациях высшего образования и профессиональных образовательных организациях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2400" y="2050472"/>
            <a:ext cx="3392063" cy="5150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480652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799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387273" y="0"/>
            <a:ext cx="4396510" cy="2059709"/>
          </a:xfrm>
        </p:spPr>
        <p:txBody>
          <a:bodyPr>
            <a:noAutofit/>
          </a:bodyPr>
          <a:lstStyle/>
          <a:p>
            <a:r>
              <a:rPr lang="ru-RU" sz="35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Обновление</a:t>
            </a:r>
            <a:br>
              <a:rPr lang="ru-RU" sz="35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5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образовательных программ</a:t>
            </a:r>
            <a:endParaRPr lang="en-US" sz="35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NPR_Ed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45" y="244428"/>
            <a:ext cx="1655041" cy="1149685"/>
          </a:xfrm>
          <a:prstGeom prst="rect">
            <a:avLst/>
          </a:prstGeom>
        </p:spPr>
      </p:pic>
      <p:pic>
        <p:nvPicPr>
          <p:cNvPr id="7" name="Рисунок 6" descr="places-folder-blue-icon-oxygen-iconset-team-file-png.png"/>
          <p:cNvPicPr>
            <a:picLocks noChangeAspect="1"/>
          </p:cNvPicPr>
          <p:nvPr/>
        </p:nvPicPr>
        <p:blipFill>
          <a:blip r:embed="rId4" cstate="print"/>
          <a:srcRect b="13208"/>
          <a:stretch>
            <a:fillRect/>
          </a:stretch>
        </p:blipFill>
        <p:spPr>
          <a:xfrm>
            <a:off x="4368799" y="2131010"/>
            <a:ext cx="4649754" cy="367404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1284" y="1609498"/>
            <a:ext cx="392515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Внедрение системы оценки качества </a:t>
            </a:r>
            <a:endParaRPr lang="ru-RU" sz="3500" dirty="0"/>
          </a:p>
        </p:txBody>
      </p:sp>
      <p:pic>
        <p:nvPicPr>
          <p:cNvPr id="9" name="Рисунок 8" descr="places-folder-blue-icon-oxygen-iconset-team-file-png.png"/>
          <p:cNvPicPr>
            <a:picLocks noChangeAspect="1"/>
          </p:cNvPicPr>
          <p:nvPr/>
        </p:nvPicPr>
        <p:blipFill>
          <a:blip r:embed="rId4" cstate="print"/>
          <a:srcRect b="13208"/>
          <a:stretch>
            <a:fillRect/>
          </a:stretch>
        </p:blipFill>
        <p:spPr>
          <a:xfrm>
            <a:off x="143163" y="3183955"/>
            <a:ext cx="4649754" cy="367404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738255" y="3435927"/>
            <a:ext cx="40732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Достижение главных целевых установок реализации регионального проекта «Современная школа» путем обновления ФГОС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 2022 году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4945" y="4500663"/>
            <a:ext cx="388851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Внедрение методологии и критериев оценки качества общего образования в общеобразовательных организациях к 2020 году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0652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7999"/>
          </a:xfrm>
          <a:prstGeom prst="rect">
            <a:avLst/>
          </a:prstGeom>
        </p:spPr>
      </p:pic>
      <p:pic>
        <p:nvPicPr>
          <p:cNvPr id="15" name="Рисунок 14" descr="origami-banner-1.png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6327" y="3483430"/>
            <a:ext cx="8684167" cy="3374570"/>
          </a:xfrm>
          <a:prstGeom prst="rect">
            <a:avLst/>
          </a:prstGeom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110836" y="1727201"/>
            <a:ext cx="5938982" cy="1911925"/>
          </a:xfrm>
          <a:prstGeom prst="round2Diag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893455" y="138547"/>
            <a:ext cx="7250545" cy="1477818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Проект «Цифровая образовательная среда»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NPR_Edu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45" y="244428"/>
            <a:ext cx="1655041" cy="114968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66252" y="1874982"/>
            <a:ext cx="5837384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ru-RU" sz="1600" b="1" dirty="0" smtClean="0">
                <a:solidFill>
                  <a:srgbClr val="1546A7"/>
                </a:solidFill>
                <a:latin typeface="Arial" pitchFamily="34" charset="0"/>
                <a:cs typeface="Arial" pitchFamily="34" charset="0"/>
              </a:rPr>
              <a:t>«Требуется обновление содержания образования и соответствие всем вызовам, стоящим перед человечеством (от стратегических документов до концепций развития). Необходимо развитие педагогического состава в соответствии с вызовами. Важна современная инфраструктура для детей, которая использует все новейшие технологии»</a:t>
            </a:r>
          </a:p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ru-RU" sz="1600" b="1" dirty="0" smtClean="0">
                <a:solidFill>
                  <a:srgbClr val="1546A7"/>
                </a:solidFill>
                <a:latin typeface="Arial" pitchFamily="34" charset="0"/>
                <a:cs typeface="Arial" pitchFamily="34" charset="0"/>
              </a:rPr>
              <a:t>        М.Н. </a:t>
            </a:r>
            <a:r>
              <a:rPr lang="ru-RU" sz="1600" b="1" dirty="0" err="1" smtClean="0">
                <a:solidFill>
                  <a:srgbClr val="1546A7"/>
                </a:solidFill>
                <a:latin typeface="Arial" pitchFamily="34" charset="0"/>
                <a:cs typeface="Arial" pitchFamily="34" charset="0"/>
              </a:rPr>
              <a:t>Ракова</a:t>
            </a:r>
            <a:endParaRPr lang="ru-RU" sz="1600" b="1" dirty="0" smtClean="0">
              <a:solidFill>
                <a:srgbClr val="1546A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4800" y="4881421"/>
            <a:ext cx="3934691" cy="923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endPara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 descr="vector-banner-graphics-design-png-3.png"/>
          <p:cNvPicPr>
            <a:picLocks noChangeAspect="1"/>
          </p:cNvPicPr>
          <p:nvPr/>
        </p:nvPicPr>
        <p:blipFill>
          <a:blip r:embed="rId5" cstate="print"/>
          <a:srcRect l="54322" b="62879"/>
          <a:stretch>
            <a:fillRect/>
          </a:stretch>
        </p:blipFill>
        <p:spPr>
          <a:xfrm>
            <a:off x="157018" y="3694546"/>
            <a:ext cx="2161309" cy="1219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270352" y="3890879"/>
            <a:ext cx="20572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83D5E"/>
                </a:solidFill>
                <a:latin typeface="Arial" pitchFamily="34" charset="0"/>
                <a:cs typeface="Arial" pitchFamily="34" charset="0"/>
              </a:rPr>
              <a:t>Задача</a:t>
            </a:r>
            <a:r>
              <a:rPr lang="ru-RU" b="1" dirty="0" smtClean="0">
                <a:solidFill>
                  <a:srgbClr val="183D5E"/>
                </a:solidFill>
                <a:latin typeface="Arial" pitchFamily="34" charset="0"/>
                <a:cs typeface="Arial" pitchFamily="34" charset="0"/>
              </a:rPr>
              <a:t> проекта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108364" y="4754559"/>
            <a:ext cx="7342909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Создание современной и безопасной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цифровой среды, обеспечивающей высокое качество и доступность образования всех видов и уровней</a:t>
            </a:r>
          </a:p>
        </p:txBody>
      </p:sp>
      <p:pic>
        <p:nvPicPr>
          <p:cNvPr id="17" name="Рисунок 16" descr="Ракова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32944" y="1637364"/>
            <a:ext cx="2900218" cy="1932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480652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mzl.bvmrutg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32369" y="256309"/>
            <a:ext cx="1341581" cy="1341581"/>
          </a:xfrm>
          <a:prstGeom prst="rect">
            <a:avLst/>
          </a:prstGeom>
        </p:spPr>
      </p:pic>
      <p:pic>
        <p:nvPicPr>
          <p:cNvPr id="14" name="Рисунок 13" descr="NPR_Ed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45" y="244428"/>
            <a:ext cx="1655041" cy="1149685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1995055" y="480292"/>
            <a:ext cx="7148944" cy="10806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Региональный проект «Современная цифровая образовательная среда Свердловской области»</a:t>
            </a:r>
            <a:endParaRPr kumimoji="0" lang="en-US" sz="3200" b="1" i="0" u="none" strike="noStrike" kern="1200" cap="none" spc="0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45309" y="3586159"/>
            <a:ext cx="271549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Результаты: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75492" y="2096654"/>
            <a:ext cx="8829963" cy="217054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791855" y="2152074"/>
            <a:ext cx="7222836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Внедрение на территории Свердловской области электронных ресурсов, создающих условия для системного повышения качества и расширения возможностей непрерывного образования за счет развития российского цифрового образовательного пространства и увеличения числа обучающихся образовательных организаций Свердловской области, освоивших </a:t>
            </a:r>
            <a:r>
              <a:rPr lang="ru-RU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онлайн-курсы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до 11 тыс. человек к концу 2020 года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Рисунок 20" descr="vector-banner-graphics-design-png-3.png"/>
          <p:cNvPicPr>
            <a:picLocks noChangeAspect="1"/>
          </p:cNvPicPr>
          <p:nvPr/>
        </p:nvPicPr>
        <p:blipFill>
          <a:blip r:embed="rId4" cstate="print"/>
          <a:srcRect l="49390" t="66105" r="-5030" b="-4762"/>
          <a:stretch>
            <a:fillRect/>
          </a:stretch>
        </p:blipFill>
        <p:spPr>
          <a:xfrm>
            <a:off x="253484" y="2660073"/>
            <a:ext cx="1857026" cy="142965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34110" y="2861106"/>
            <a:ext cx="1459345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70873" y="4539672"/>
            <a:ext cx="8829963" cy="217054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 descr="vector-banner-graphics-design-png-3.png"/>
          <p:cNvPicPr>
            <a:picLocks noChangeAspect="1"/>
          </p:cNvPicPr>
          <p:nvPr/>
        </p:nvPicPr>
        <p:blipFill>
          <a:blip r:embed="rId4" cstate="print"/>
          <a:srcRect l="49390" t="66105" r="-5030" b="-4762"/>
          <a:stretch>
            <a:fillRect/>
          </a:stretch>
        </p:blipFill>
        <p:spPr>
          <a:xfrm>
            <a:off x="5864575" y="4752111"/>
            <a:ext cx="3122406" cy="992907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6059055" y="4814596"/>
            <a:ext cx="262312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результаты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94145" y="4715164"/>
            <a:ext cx="7753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Учащимся предоставлена возможность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получать качественное </a:t>
            </a:r>
            <a:r>
              <a:rPr lang="ru-RU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онлайн-обучение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 принципу «одного окна»;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- 3 600 педагогических работников к концу 2020 года прошли обучение или повышение квалификации на </a:t>
            </a:r>
            <a:r>
              <a:rPr lang="ru-RU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онлайн-курсах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для формального и неформального обучения.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md_5b1de4f808f7e.png"/>
          <p:cNvPicPr>
            <a:picLocks noChangeAspect="1"/>
          </p:cNvPicPr>
          <p:nvPr/>
        </p:nvPicPr>
        <p:blipFill>
          <a:blip r:embed="rId2" cstate="print"/>
          <a:srcRect l="15893" t="3214" r="13393" b="2500"/>
          <a:stretch>
            <a:fillRect/>
          </a:stretch>
        </p:blipFill>
        <p:spPr>
          <a:xfrm>
            <a:off x="5627914" y="1115290"/>
            <a:ext cx="3516086" cy="4688116"/>
          </a:xfrm>
          <a:prstGeom prst="rect">
            <a:avLst/>
          </a:prstGeom>
        </p:spPr>
      </p:pic>
      <p:pic>
        <p:nvPicPr>
          <p:cNvPr id="6" name="Рисунок 5" descr="md_5b1de4f808f7e.png"/>
          <p:cNvPicPr>
            <a:picLocks noChangeAspect="1"/>
          </p:cNvPicPr>
          <p:nvPr/>
        </p:nvPicPr>
        <p:blipFill>
          <a:blip r:embed="rId2" cstate="print"/>
          <a:srcRect l="15893" t="3214" r="13393" b="2500"/>
          <a:stretch>
            <a:fillRect/>
          </a:stretch>
        </p:blipFill>
        <p:spPr>
          <a:xfrm>
            <a:off x="0" y="1216891"/>
            <a:ext cx="3516086" cy="4688116"/>
          </a:xfrm>
          <a:prstGeom prst="rect">
            <a:avLst/>
          </a:prstGeom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13146" y="2235200"/>
            <a:ext cx="35487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2019г.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-</a:t>
            </a:r>
            <a:endParaRPr kumimoji="0" lang="ru-RU" sz="2000" b="1" i="0" u="none" strike="noStrike" cap="none" normalizeH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е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менее 65% ОО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postit12-u61738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0653" t="7982" r="20712" b="1968"/>
          <a:stretch>
            <a:fillRect/>
          </a:stretch>
        </p:blipFill>
        <p:spPr>
          <a:xfrm>
            <a:off x="3091693" y="1196455"/>
            <a:ext cx="2952130" cy="3461658"/>
          </a:xfrm>
          <a:prstGeom prst="rect">
            <a:avLst/>
          </a:prstGeom>
        </p:spPr>
      </p:pic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3062848" y="1667972"/>
            <a:ext cx="3058885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Обеспечение </a:t>
            </a: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ru-RU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гарантированным </a:t>
            </a:r>
            <a:br>
              <a:rPr kumimoji="0" lang="ru-RU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интернет-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трафиком </a:t>
            </a: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ru-RU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со скоростью </a:t>
            </a:r>
            <a:br>
              <a:rPr kumimoji="0" lang="ru-RU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соединения: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ru-RU" sz="2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не </a:t>
            </a: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менее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100Мб/с</a:t>
            </a:r>
            <a:endParaRPr kumimoji="0" lang="ru-RU" sz="2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" y="3433618"/>
            <a:ext cx="33435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2020г.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-</a:t>
            </a:r>
            <a:endParaRPr kumimoji="0" lang="ru-RU" sz="2000" b="1" i="0" u="none" strike="noStrike" cap="none" normalizeH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е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менее 70% ОО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0" y="4551218"/>
            <a:ext cx="332509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2021г.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-</a:t>
            </a:r>
            <a:endParaRPr kumimoji="0" lang="ru-RU" sz="2000" b="1" i="0" u="none" strike="noStrike" cap="none" normalizeH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е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менее 75% ОО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5840024" y="2157152"/>
            <a:ext cx="35487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2022г.-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е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менее 85%</a:t>
            </a:r>
            <a:r>
              <a:rPr kumimoji="0" lang="ru-RU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ОО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5706093" y="3262547"/>
            <a:ext cx="35487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2023г.-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ru-RU" sz="2000" b="1" i="0" u="none" strike="noStrike" cap="none" normalizeH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е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менее 95%</a:t>
            </a:r>
            <a:r>
              <a:rPr kumimoji="0" lang="ru-RU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ОО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5876637" y="4498109"/>
            <a:ext cx="35487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2024г.-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все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ОО        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businessproces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11582" y="4018776"/>
            <a:ext cx="4343400" cy="2839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-212437" y="258621"/>
            <a:ext cx="9144000" cy="711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Обеспечение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Интернет-соединением</a:t>
            </a:r>
            <a:endParaRPr kumimoji="0" lang="en-US" sz="3600" b="1" i="0" u="none" strike="noStrike" kern="1200" cap="none" spc="0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5" name="Рисунок 24" descr="NPR_Edu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145" y="244428"/>
            <a:ext cx="1655041" cy="114968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NPR_Ed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45" y="244428"/>
            <a:ext cx="1655041" cy="1149685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1995056" y="295564"/>
            <a:ext cx="7148944" cy="10806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Внедрение целевой модели</a:t>
            </a:r>
            <a:r>
              <a:rPr kumimoji="0" lang="ru-RU" sz="3200" b="1" i="0" u="none" strike="noStrike" kern="1200" cap="none" spc="0" normalizeH="0" noProof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ЦОС</a:t>
            </a:r>
            <a:endParaRPr kumimoji="0" lang="en-US" sz="3200" b="1" i="0" u="none" strike="noStrike" kern="1200" cap="none" spc="0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49384" y="1570181"/>
            <a:ext cx="5144652" cy="456276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15636" y="1828801"/>
            <a:ext cx="4913746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Внедрение к концу 2019 года целевой модели ЦОС (цифровой образовательной среды) в Свердловской области позволит обеспечить процесс создания условий для развития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цифровизации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образовательного процесса в соответствии с основными задачами, условиями и особенностями функционирования цифровой образовательной среды для разных уровней образования, обеспечиваемой в том числе функционированием федеральной информационно-сервисной платформы цифровой образовательной среды</a:t>
            </a:r>
          </a:p>
        </p:txBody>
      </p:sp>
      <p:pic>
        <p:nvPicPr>
          <p:cNvPr id="16" name="Picture 2" descr="C:\Users\ymedvedeva\Desktop\Медведева\КАРТИНКИ\3786ca01a829efc889d8236e316a46da dfh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9808" y="2641600"/>
            <a:ext cx="4304192" cy="40316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whatiseutmdn.png"/>
          <p:cNvPicPr>
            <a:picLocks noChangeAspect="1"/>
          </p:cNvPicPr>
          <p:nvPr/>
        </p:nvPicPr>
        <p:blipFill>
          <a:blip r:embed="rId2" cstate="print"/>
          <a:srcRect l="4762" t="7243" r="19915" b="6806"/>
          <a:stretch>
            <a:fillRect/>
          </a:stretch>
        </p:blipFill>
        <p:spPr>
          <a:xfrm flipH="1">
            <a:off x="0" y="-10881"/>
            <a:ext cx="9144000" cy="6858001"/>
          </a:xfrm>
          <a:prstGeom prst="rect">
            <a:avLst/>
          </a:prstGeom>
        </p:spPr>
      </p:pic>
      <p:pic>
        <p:nvPicPr>
          <p:cNvPr id="4" name="Рисунок 3" descr="izdatelstvo-glav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68626" y="1"/>
            <a:ext cx="2775373" cy="3352800"/>
          </a:xfrm>
          <a:prstGeom prst="rect">
            <a:avLst/>
          </a:prstGeom>
        </p:spPr>
      </p:pic>
      <p:pic>
        <p:nvPicPr>
          <p:cNvPr id="5" name="Рисунок 4" descr="olimpiada-pensionerov.jpg"/>
          <p:cNvPicPr>
            <a:picLocks noChangeAspect="1"/>
          </p:cNvPicPr>
          <p:nvPr/>
        </p:nvPicPr>
        <p:blipFill>
          <a:blip r:embed="rId4" cstate="print"/>
          <a:srcRect l="14135"/>
          <a:stretch>
            <a:fillRect/>
          </a:stretch>
        </p:blipFill>
        <p:spPr>
          <a:xfrm>
            <a:off x="0" y="3431551"/>
            <a:ext cx="4430486" cy="3426449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480293" y="314036"/>
            <a:ext cx="6363852" cy="10806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Платформа непрерывного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образования</a:t>
            </a:r>
            <a:endParaRPr kumimoji="0" lang="en-US" sz="3600" b="1" i="0" u="none" strike="noStrike" kern="1200" cap="none" spc="0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48145" y="1533238"/>
            <a:ext cx="5449455" cy="169025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524000" y="3246583"/>
            <a:ext cx="7305964" cy="10021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Оценка качества результатов</a:t>
            </a:r>
            <a:endParaRPr kumimoji="0" lang="en-US" sz="3600" b="1" i="0" u="none" strike="noStrike" kern="1200" cap="none" spc="0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579091" y="4313382"/>
            <a:ext cx="5449455" cy="221672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849744" y="1810329"/>
            <a:ext cx="5200073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Внедрение в 2020 году интеграционной платформы непрерывного образования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689926" y="4576620"/>
            <a:ext cx="52000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Внедрение к концу 2024 года во всех ОО механизмов обеспечения оценки качества результатов промежуточной и итоговой аттестации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NPR_Ed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45" y="244428"/>
            <a:ext cx="1655041" cy="1149685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1995055" y="411019"/>
            <a:ext cx="6511636" cy="10806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Цифровая </a:t>
            </a:r>
            <a:r>
              <a:rPr kumimoji="0" lang="ru-RU" sz="3200" b="1" i="0" u="none" strike="noStrike" kern="1200" cap="none" spc="0" normalizeH="0" baseline="0" noProof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образовательная </a:t>
            </a:r>
            <a:r>
              <a:rPr kumimoji="0" lang="ru-RU" sz="3200" b="1" i="0" u="none" strike="noStrike" kern="1200" cap="none" spc="0" normalizeH="0" baseline="0" noProof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среда объединяет всех</a:t>
            </a:r>
            <a:endParaRPr kumimoji="0" lang="en-US" sz="3200" b="1" i="0" u="none" strike="noStrike" kern="1200" cap="none" spc="0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58" name="Picture 10" descr="https://i.pinimg.com/originals/2c/f0/0b/2cf00bd59dda57819966a8281efd42aa.jpg"/>
          <p:cNvPicPr>
            <a:picLocks noChangeAspect="1" noChangeArrowheads="1"/>
          </p:cNvPicPr>
          <p:nvPr/>
        </p:nvPicPr>
        <p:blipFill>
          <a:blip r:embed="rId3"/>
          <a:srcRect b="7986"/>
          <a:stretch>
            <a:fillRect/>
          </a:stretch>
        </p:blipFill>
        <p:spPr bwMode="auto">
          <a:xfrm>
            <a:off x="2605377" y="2043113"/>
            <a:ext cx="3394942" cy="3421637"/>
          </a:xfrm>
          <a:prstGeom prst="rect">
            <a:avLst/>
          </a:prstGeom>
          <a:noFill/>
        </p:spPr>
      </p:pic>
      <p:pic>
        <p:nvPicPr>
          <p:cNvPr id="2064" name="Picture 16" descr="https://peoplepng.com/wp-content/uploads/2019/02/familia-em-png-2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9163" y="1271588"/>
            <a:ext cx="5070873" cy="5586412"/>
          </a:xfrm>
          <a:prstGeom prst="rect">
            <a:avLst/>
          </a:prstGeom>
          <a:noFill/>
        </p:spPr>
      </p:pic>
      <p:pic>
        <p:nvPicPr>
          <p:cNvPr id="2060" name="Picture 12" descr="http://www.ds2.ternedu.ru/images/image_5942e6f8499c9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54025" y="2371726"/>
            <a:ext cx="6996138" cy="44862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80109" y="1175739"/>
            <a:ext cx="383309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F4F7B"/>
                </a:solidFill>
                <a:latin typeface="Arial" pitchFamily="34" charset="0"/>
                <a:cs typeface="Arial" pitchFamily="34" charset="0"/>
              </a:rPr>
              <a:t>Поручение Президента РФ от 23.12.2015 №ПР-15ГС</a:t>
            </a:r>
          </a:p>
          <a:p>
            <a:pPr algn="ctr"/>
            <a:r>
              <a:rPr lang="ru-RU" sz="2000" b="1" dirty="0" smtClean="0">
                <a:solidFill>
                  <a:srgbClr val="1F4F7B"/>
                </a:solidFill>
                <a:latin typeface="Arial" pitchFamily="34" charset="0"/>
                <a:cs typeface="Arial" pitchFamily="34" charset="0"/>
              </a:rPr>
              <a:t>Обеспечить создание открытого информационно-образовательного портала в сети «Интернет», содействующего реализации образовательных программ начального, основного и среднего общего образования с применением электронного обучения и дистанционных образовательных технологий</a:t>
            </a:r>
          </a:p>
          <a:p>
            <a:pPr algn="ctr"/>
            <a:r>
              <a:rPr lang="ru-RU" sz="2000" b="1" dirty="0" smtClean="0">
                <a:solidFill>
                  <a:srgbClr val="1F4F7B"/>
                </a:solidFill>
                <a:latin typeface="Arial" pitchFamily="34" charset="0"/>
                <a:cs typeface="Arial" pitchFamily="34" charset="0"/>
              </a:rPr>
              <a:t>(«электронная школа)</a:t>
            </a:r>
            <a:endParaRPr lang="ru-RU" sz="2000" b="1" dirty="0">
              <a:solidFill>
                <a:srgbClr val="1F4F7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967346" y="240145"/>
            <a:ext cx="1953490" cy="10806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РЭШ</a:t>
            </a:r>
            <a:endParaRPr kumimoji="0" lang="en-US" sz="4400" b="1" i="0" u="none" strike="noStrike" kern="1200" cap="none" spc="0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6866" name="Picture 2" descr="ÐÐ°ÑÑÐ¸Ð½ÐºÐ¸ Ð¿Ð¾ Ð·Ð°Ð¿ÑÐ¾ÑÑ ÑÐ¾ÑÑÐ¸Ð¹ÑÐºÐ°Ñ ÑÐ»ÐµÐºÑÑÐ¾Ð½Ð½Ð°Ñ ÑÐºÐ¾Ð»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716" y="460632"/>
            <a:ext cx="1463502" cy="592313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 l="2965" t="34180" r="1281" b="6250"/>
          <a:stretch>
            <a:fillRect/>
          </a:stretch>
        </p:blipFill>
        <p:spPr bwMode="auto">
          <a:xfrm>
            <a:off x="4143375" y="2689578"/>
            <a:ext cx="5000625" cy="1749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/>
          <a:srcRect l="3184" t="13086" r="1501" b="6250"/>
          <a:stretch>
            <a:fillRect/>
          </a:stretch>
        </p:blipFill>
        <p:spPr bwMode="auto">
          <a:xfrm>
            <a:off x="4156364" y="191368"/>
            <a:ext cx="4987636" cy="2373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/>
          <a:srcRect l="3680" t="16193" r="1444" b="7292"/>
          <a:stretch>
            <a:fillRect/>
          </a:stretch>
        </p:blipFill>
        <p:spPr bwMode="auto">
          <a:xfrm>
            <a:off x="4041237" y="4544290"/>
            <a:ext cx="5102762" cy="2313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902858" y="498764"/>
            <a:ext cx="6028705" cy="1505528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0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 мая 2018 года Президент России</a:t>
            </a:r>
            <a:br>
              <a:rPr lang="ru-RU" sz="20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Владимир Путин подписал</a:t>
            </a:r>
            <a:br>
              <a:rPr lang="ru-RU" sz="20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указ «О национальных целях и стратегических задачах развития Российской Федерации на период до 2024 года» </a:t>
            </a:r>
            <a:endParaRPr lang="en-US" sz="2000" b="1" i="1" u="sng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Пути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437" y="494256"/>
            <a:ext cx="2429163" cy="1498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3" name="Рисунок 12" descr="md_5b1de4f808f7e.png"/>
          <p:cNvPicPr>
            <a:picLocks noChangeAspect="1"/>
          </p:cNvPicPr>
          <p:nvPr/>
        </p:nvPicPr>
        <p:blipFill>
          <a:blip r:embed="rId4" cstate="print"/>
          <a:srcRect l="15893" t="3214" r="13393" b="2500"/>
          <a:stretch>
            <a:fillRect/>
          </a:stretch>
        </p:blipFill>
        <p:spPr>
          <a:xfrm>
            <a:off x="0" y="2169884"/>
            <a:ext cx="4645891" cy="4688116"/>
          </a:xfrm>
          <a:prstGeom prst="rect">
            <a:avLst/>
          </a:prstGeom>
        </p:spPr>
      </p:pic>
      <p:pic>
        <p:nvPicPr>
          <p:cNvPr id="14" name="Рисунок 13" descr="md_5b1de4f808f7e.png"/>
          <p:cNvPicPr>
            <a:picLocks noChangeAspect="1"/>
          </p:cNvPicPr>
          <p:nvPr/>
        </p:nvPicPr>
        <p:blipFill>
          <a:blip r:embed="rId4" cstate="print"/>
          <a:srcRect l="15893" t="3214" r="13393" b="2500"/>
          <a:stretch>
            <a:fillRect/>
          </a:stretch>
        </p:blipFill>
        <p:spPr>
          <a:xfrm>
            <a:off x="4655127" y="2169884"/>
            <a:ext cx="4350327" cy="4688116"/>
          </a:xfrm>
          <a:prstGeom prst="rect">
            <a:avLst/>
          </a:prstGeom>
        </p:spPr>
      </p:pic>
      <p:sp>
        <p:nvSpPr>
          <p:cNvPr id="15" name="Нашивка 14"/>
          <p:cNvSpPr/>
          <p:nvPr/>
        </p:nvSpPr>
        <p:spPr>
          <a:xfrm rot="16200000">
            <a:off x="4465785" y="1935016"/>
            <a:ext cx="757384" cy="932874"/>
          </a:xfrm>
          <a:prstGeom prst="chevron">
            <a:avLst/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413163" y="2613891"/>
            <a:ext cx="28398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демография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461819" y="3209637"/>
            <a:ext cx="25954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здравоохранение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2336800" y="3620655"/>
            <a:ext cx="21243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spc="50" normalizeH="0" baseline="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образование</a:t>
            </a:r>
            <a:endParaRPr kumimoji="0" lang="ru-RU" sz="2000" b="1" i="0" u="none" strike="noStrike" spc="50" normalizeH="0" baseline="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891308" y="4262582"/>
            <a:ext cx="36252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жилье и городская среда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138546" y="4802910"/>
            <a:ext cx="18103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экология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277091" y="5518728"/>
            <a:ext cx="43595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безопасные и качественные автомобильные дороги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2147453" y="4678219"/>
            <a:ext cx="18103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наука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5038437" y="4331855"/>
            <a:ext cx="36760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производительность труда и поддержка занятости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5338618" y="2770910"/>
            <a:ext cx="16810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культура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6839526" y="2424546"/>
            <a:ext cx="181032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цифровая экономика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5181601" y="5527964"/>
            <a:ext cx="36760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малое и среднее предпринимательство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5153890" y="3260436"/>
            <a:ext cx="347749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международная кооперация и экспорт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0652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84729" y="1341993"/>
            <a:ext cx="383309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F4F7B"/>
                </a:solidFill>
                <a:latin typeface="Arial" pitchFamily="34" charset="0"/>
                <a:cs typeface="Arial" pitchFamily="34" charset="0"/>
              </a:rPr>
              <a:t>Российская электронная школа (РЭШ) –</a:t>
            </a:r>
          </a:p>
          <a:p>
            <a:pPr algn="ctr"/>
            <a:r>
              <a:rPr lang="ru-RU" sz="2000" b="1" dirty="0" smtClean="0">
                <a:solidFill>
                  <a:srgbClr val="1F4F7B"/>
                </a:solidFill>
                <a:latin typeface="Arial" pitchFamily="34" charset="0"/>
                <a:cs typeface="Arial" pitchFamily="34" charset="0"/>
              </a:rPr>
              <a:t>открытая информационно-образовательная платформа, направленная на обеспечение беспрепятственного доступа к обучающим программам начального, основного и среднего общего образования с возможностью получения соответствующего документа, </a:t>
            </a:r>
            <a:r>
              <a:rPr lang="ru-RU" sz="2000" b="1" dirty="0" smtClean="0">
                <a:solidFill>
                  <a:srgbClr val="1F4F7B"/>
                </a:solidFill>
                <a:latin typeface="Arial" pitchFamily="34" charset="0"/>
                <a:cs typeface="Arial" pitchFamily="34" charset="0"/>
              </a:rPr>
              <a:t>подтверждающего</a:t>
            </a:r>
          </a:p>
          <a:p>
            <a:pPr algn="ctr"/>
            <a:r>
              <a:rPr lang="ru-RU" sz="2000" b="1" dirty="0" smtClean="0">
                <a:solidFill>
                  <a:srgbClr val="1F4F7B"/>
                </a:solidFill>
                <a:latin typeface="Arial" pitchFamily="34" charset="0"/>
                <a:cs typeface="Arial" pitchFamily="34" charset="0"/>
              </a:rPr>
              <a:t>уровень </a:t>
            </a:r>
            <a:r>
              <a:rPr lang="ru-RU" sz="2000" b="1" dirty="0" smtClean="0">
                <a:solidFill>
                  <a:srgbClr val="1F4F7B"/>
                </a:solidFill>
                <a:latin typeface="Arial" pitchFamily="34" charset="0"/>
                <a:cs typeface="Arial" pitchFamily="34" charset="0"/>
              </a:rPr>
              <a:t>освоения </a:t>
            </a:r>
            <a:r>
              <a:rPr lang="ru-RU" sz="2000" b="1" dirty="0" smtClean="0">
                <a:solidFill>
                  <a:srgbClr val="1F4F7B"/>
                </a:solidFill>
                <a:latin typeface="Arial" pitchFamily="34" charset="0"/>
                <a:cs typeface="Arial" pitchFamily="34" charset="0"/>
              </a:rPr>
              <a:t>знаний</a:t>
            </a:r>
          </a:p>
          <a:p>
            <a:pPr algn="ctr"/>
            <a:r>
              <a:rPr lang="ru-RU" sz="2000" b="1" dirty="0" smtClean="0">
                <a:solidFill>
                  <a:srgbClr val="1F4F7B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2000" b="1" dirty="0" smtClean="0">
                <a:solidFill>
                  <a:srgbClr val="1F4F7B"/>
                </a:solidFill>
                <a:latin typeface="Arial" pitchFamily="34" charset="0"/>
                <a:cs typeface="Arial" pitchFamily="34" charset="0"/>
              </a:rPr>
              <a:t>навыков.</a:t>
            </a:r>
            <a:endParaRPr lang="ru-RU" sz="2000" b="1" dirty="0">
              <a:solidFill>
                <a:srgbClr val="1F4F7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967346" y="240145"/>
            <a:ext cx="1953490" cy="10806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РЭШ</a:t>
            </a:r>
            <a:endParaRPr kumimoji="0" lang="en-US" sz="4400" b="1" i="0" u="none" strike="noStrike" kern="1200" cap="none" spc="0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6866" name="Picture 2" descr="ÐÐ°ÑÑÐ¸Ð½ÐºÐ¸ Ð¿Ð¾ Ð·Ð°Ð¿ÑÐ¾ÑÑ ÑÐ¾ÑÑÐ¸Ð¹ÑÐºÐ°Ñ ÑÐ»ÐµÐºÑÑÐ¾Ð½Ð½Ð°Ñ ÑÐºÐ¾Ð»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716" y="460632"/>
            <a:ext cx="1463502" cy="592313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3519" t="9624" r="1986" b="6983"/>
          <a:stretch>
            <a:fillRect/>
          </a:stretch>
        </p:blipFill>
        <p:spPr bwMode="auto">
          <a:xfrm>
            <a:off x="4003964" y="0"/>
            <a:ext cx="5140036" cy="255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l="2935" t="34564" r="1338" b="5587"/>
          <a:stretch>
            <a:fillRect/>
          </a:stretch>
        </p:blipFill>
        <p:spPr bwMode="auto">
          <a:xfrm>
            <a:off x="4371549" y="2548111"/>
            <a:ext cx="4772451" cy="167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 l="6222" t="34564" r="26091" b="5398"/>
          <a:stretch>
            <a:fillRect/>
          </a:stretch>
        </p:blipFill>
        <p:spPr bwMode="auto">
          <a:xfrm>
            <a:off x="3837709" y="4211782"/>
            <a:ext cx="5306291" cy="264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3602182" y="198581"/>
            <a:ext cx="1953490" cy="10806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РЭШ</a:t>
            </a:r>
            <a:endParaRPr kumimoji="0" lang="en-US" sz="4400" b="1" i="0" u="none" strike="noStrike" kern="1200" cap="none" spc="0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6866" name="Picture 2" descr="ÐÐ°ÑÑÐ¸Ð½ÐºÐ¸ Ð¿Ð¾ Ð·Ð°Ð¿ÑÐ¾ÑÑ ÑÐ¾ÑÑÐ¸Ð¹ÑÐºÐ°Ñ ÑÐ»ÐµÐºÑÑÐ¾Ð½Ð½Ð°Ñ ÑÐºÐ¾Ð»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716" y="460632"/>
            <a:ext cx="1463502" cy="592313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 l="7194" t="10890" r="5278" b="5398"/>
          <a:stretch>
            <a:fillRect/>
          </a:stretch>
        </p:blipFill>
        <p:spPr bwMode="auto">
          <a:xfrm>
            <a:off x="-2067" y="1233055"/>
            <a:ext cx="9146067" cy="4917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7999"/>
          </a:xfrm>
          <a:prstGeom prst="rect">
            <a:avLst/>
          </a:prstGeom>
        </p:spPr>
      </p:pic>
      <p:pic>
        <p:nvPicPr>
          <p:cNvPr id="9" name="Рисунок 8" descr="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33400" y="2133600"/>
            <a:ext cx="4759613" cy="47244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831273" y="965200"/>
            <a:ext cx="7148945" cy="1320799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СПАСИБО</a:t>
            </a:r>
            <a:endParaRPr lang="en-US" sz="6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22764" y="4257963"/>
            <a:ext cx="7121236" cy="14593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ЗА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600" b="1" i="0" u="none" strike="noStrike" kern="1200" cap="none" spc="0" normalizeH="0" baseline="0" noProof="0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ВНИМАНИЕ</a:t>
            </a:r>
            <a:endParaRPr kumimoji="0" lang="en-US" sz="6600" b="1" i="0" u="none" strike="noStrike" kern="1200" cap="none" spc="0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2" name="Рисунок 11" descr="логотип августовка-201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8945" y="147781"/>
            <a:ext cx="1838036" cy="18354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0652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799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71055" y="452582"/>
            <a:ext cx="5477164" cy="2890982"/>
          </a:xfrm>
          <a:solidFill>
            <a:srgbClr val="0070C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Паспорт национального проекта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«Образование» утвержден </a:t>
            </a:r>
            <a:r>
              <a:rPr lang="ru-RU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сентября 2018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года президиумом Совета при президенте РФ по стратегическому развитию и национальным проектам.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Реализация проекта началась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 января 2019 года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en-US" sz="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Ракова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7683" y="4085720"/>
            <a:ext cx="2269772" cy="1512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4" name="Picture 6" descr="ÐÐ°ÑÑÐ¸Ð½ÐºÐ¸ Ð¿Ð¾ Ð·Ð°Ð¿ÑÐ¾ÑÑ Ð²Ð°ÑÐ¸Ð»ÑÐµÐ²Ð° Ð¼Ð¸Ð½Ð¸ÑÑÑ Ð¾Ð±ÑÐ°Ð·Ð¾Ð²Ð°Ð½Ð¸Ñ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6690" y="4051950"/>
            <a:ext cx="2281382" cy="1522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8" name="Picture 10" descr="ÐÐ°ÑÑÐ¸Ð½ÐºÐ¸ Ð¿Ð¾ Ð·Ð°Ð¿ÑÐ¾ÑÑ ÐÐ¾Ð»Ð¸ÐºÐ¾Ð²Ð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8837" y="4047197"/>
            <a:ext cx="2306493" cy="1535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81703" y="5615710"/>
            <a:ext cx="23739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1F4F7B"/>
                </a:solidFill>
                <a:latin typeface="Arial" pitchFamily="34" charset="0"/>
                <a:cs typeface="Arial" pitchFamily="34" charset="0"/>
              </a:rPr>
              <a:t>куратор</a:t>
            </a:r>
          </a:p>
          <a:p>
            <a:pPr algn="ctr"/>
            <a:r>
              <a:rPr lang="ru-RU" dirty="0" smtClean="0">
                <a:solidFill>
                  <a:srgbClr val="1F4F7B"/>
                </a:solidFill>
                <a:latin typeface="Arial" pitchFamily="34" charset="0"/>
                <a:cs typeface="Arial" pitchFamily="34" charset="0"/>
              </a:rPr>
              <a:t>Т.А. Голикова</a:t>
            </a:r>
          </a:p>
          <a:p>
            <a:pPr algn="ctr"/>
            <a:r>
              <a:rPr lang="ru-RU" sz="1200" i="1" dirty="0" smtClean="0">
                <a:solidFill>
                  <a:srgbClr val="1F4F7B"/>
                </a:solidFill>
                <a:latin typeface="Arial" pitchFamily="34" charset="0"/>
                <a:cs typeface="Arial" pitchFamily="34" charset="0"/>
              </a:rPr>
              <a:t>Заместитель Председателя Правительства РФ</a:t>
            </a:r>
            <a:endParaRPr lang="ru-RU" sz="1200" i="1" dirty="0">
              <a:solidFill>
                <a:srgbClr val="1F4F7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58829" y="5615710"/>
            <a:ext cx="22677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1F4F7B"/>
                </a:solidFill>
                <a:latin typeface="Arial" pitchFamily="34" charset="0"/>
                <a:cs typeface="Arial" pitchFamily="34" charset="0"/>
              </a:rPr>
              <a:t>руководитель</a:t>
            </a:r>
          </a:p>
          <a:p>
            <a:pPr algn="ctr"/>
            <a:r>
              <a:rPr lang="ru-RU" dirty="0" smtClean="0">
                <a:solidFill>
                  <a:srgbClr val="1F4F7B"/>
                </a:solidFill>
                <a:latin typeface="Arial" pitchFamily="34" charset="0"/>
                <a:cs typeface="Arial" pitchFamily="34" charset="0"/>
              </a:rPr>
              <a:t>О.Ю. Васильева</a:t>
            </a:r>
          </a:p>
          <a:p>
            <a:pPr algn="ctr"/>
            <a:r>
              <a:rPr lang="ru-RU" sz="1200" i="1" dirty="0" smtClean="0">
                <a:solidFill>
                  <a:srgbClr val="1F4F7B"/>
                </a:solidFill>
                <a:latin typeface="Arial" pitchFamily="34" charset="0"/>
                <a:cs typeface="Arial" pitchFamily="34" charset="0"/>
              </a:rPr>
              <a:t>Министр просвещения РФ</a:t>
            </a:r>
            <a:endParaRPr lang="ru-RU" sz="1200" i="1" dirty="0">
              <a:solidFill>
                <a:srgbClr val="1F4F7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25120" y="5680364"/>
            <a:ext cx="22677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1F4F7B"/>
                </a:solidFill>
                <a:latin typeface="Arial" pitchFamily="34" charset="0"/>
                <a:cs typeface="Arial" pitchFamily="34" charset="0"/>
              </a:rPr>
              <a:t>администратор</a:t>
            </a:r>
          </a:p>
          <a:p>
            <a:pPr algn="ctr"/>
            <a:r>
              <a:rPr lang="ru-RU" dirty="0" smtClean="0">
                <a:solidFill>
                  <a:srgbClr val="1F4F7B"/>
                </a:solidFill>
                <a:latin typeface="Arial" pitchFamily="34" charset="0"/>
                <a:cs typeface="Arial" pitchFamily="34" charset="0"/>
              </a:rPr>
              <a:t>М.Н. </a:t>
            </a:r>
            <a:r>
              <a:rPr lang="ru-RU" dirty="0" err="1" smtClean="0">
                <a:solidFill>
                  <a:srgbClr val="1F4F7B"/>
                </a:solidFill>
                <a:latin typeface="Arial" pitchFamily="34" charset="0"/>
                <a:cs typeface="Arial" pitchFamily="34" charset="0"/>
              </a:rPr>
              <a:t>Ракова</a:t>
            </a:r>
            <a:endParaRPr lang="ru-RU" dirty="0" smtClean="0">
              <a:solidFill>
                <a:srgbClr val="1F4F7B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i="1" dirty="0" smtClean="0">
                <a:solidFill>
                  <a:srgbClr val="1F4F7B"/>
                </a:solidFill>
                <a:latin typeface="Arial" pitchFamily="34" charset="0"/>
                <a:cs typeface="Arial" pitchFamily="34" charset="0"/>
              </a:rPr>
              <a:t>Заместитель Министра просвещения РФ</a:t>
            </a:r>
            <a:endParaRPr lang="ru-RU" sz="1200" i="1" dirty="0">
              <a:solidFill>
                <a:srgbClr val="1F4F7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60" name="Picture 12" descr="ÐÐ°ÑÑÐ¸Ð½ÐºÐ¸ Ð¿Ð¾ Ð·Ð°Ð¿ÑÐ¾ÑÑ Ð´Ð¾ÐºÑÐ¼ÐµÐ½Ñ Ð¿Ð¾Ð´Ð¿Ð¸ÑÐ°Ð½ Ð²ÐµÐºÑÐ¾Ñ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50181" y="841951"/>
            <a:ext cx="2085975" cy="2085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="" xmlns:p14="http://schemas.microsoft.com/office/powerpoint/2010/main" val="2480652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799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216727" y="563419"/>
            <a:ext cx="6594764" cy="923636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Национальный проект «Образование»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NPR_Ed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72" y="225956"/>
            <a:ext cx="1655041" cy="1149685"/>
          </a:xfrm>
          <a:prstGeom prst="rect">
            <a:avLst/>
          </a:prstGeom>
        </p:spPr>
      </p:pic>
      <p:pic>
        <p:nvPicPr>
          <p:cNvPr id="9" name="Рисунок 8" descr="nTEEaqgGc.png"/>
          <p:cNvPicPr>
            <a:picLocks noChangeAspect="1"/>
          </p:cNvPicPr>
          <p:nvPr/>
        </p:nvPicPr>
        <p:blipFill>
          <a:blip r:embed="rId4" cstate="print"/>
          <a:srcRect l="4594" t="4731"/>
          <a:stretch>
            <a:fillRect/>
          </a:stretch>
        </p:blipFill>
        <p:spPr>
          <a:xfrm>
            <a:off x="-519234" y="1523992"/>
            <a:ext cx="8316701" cy="533400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1937328"/>
            <a:ext cx="72043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обеспечение глобальной конкурентоспособности российского образования и вхождение Российской Федерации в число 10 ведущих стран мира по качеству общего образования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666673"/>
            <a:ext cx="72043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воспитание гармонично развитой и социально ответственной личности на основе духовно-нравственных ценностей народов Российской Федерации, исторических и национально-культурных традиций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0652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82bb989a54b0916c0e9091f385e139a8-e149995882855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12325" y="2958000"/>
            <a:ext cx="3012621" cy="1650917"/>
          </a:xfrm>
          <a:prstGeom prst="rect">
            <a:avLst/>
          </a:prstGeom>
        </p:spPr>
      </p:pic>
      <p:sp>
        <p:nvSpPr>
          <p:cNvPr id="9" name="Freeform 22"/>
          <p:cNvSpPr>
            <a:spLocks/>
          </p:cNvSpPr>
          <p:nvPr/>
        </p:nvSpPr>
        <p:spPr bwMode="gray">
          <a:xfrm>
            <a:off x="3928753" y="4390911"/>
            <a:ext cx="2939144" cy="1230074"/>
          </a:xfrm>
          <a:custGeom>
            <a:avLst/>
            <a:gdLst>
              <a:gd name="T0" fmla="*/ 1405 w 1717"/>
              <a:gd name="T1" fmla="*/ 102 h 484"/>
              <a:gd name="T2" fmla="*/ 1540 w 1717"/>
              <a:gd name="T3" fmla="*/ 395 h 484"/>
              <a:gd name="T4" fmla="*/ 1472 w 1717"/>
              <a:gd name="T5" fmla="*/ 369 h 484"/>
              <a:gd name="T6" fmla="*/ 1373 w 1717"/>
              <a:gd name="T7" fmla="*/ 403 h 484"/>
              <a:gd name="T8" fmla="*/ 1274 w 1717"/>
              <a:gd name="T9" fmla="*/ 433 h 484"/>
              <a:gd name="T10" fmla="*/ 1160 w 1717"/>
              <a:gd name="T11" fmla="*/ 458 h 484"/>
              <a:gd name="T12" fmla="*/ 1062 w 1717"/>
              <a:gd name="T13" fmla="*/ 472 h 484"/>
              <a:gd name="T14" fmla="*/ 968 w 1717"/>
              <a:gd name="T15" fmla="*/ 479 h 484"/>
              <a:gd name="T16" fmla="*/ 872 w 1717"/>
              <a:gd name="T17" fmla="*/ 479 h 484"/>
              <a:gd name="T18" fmla="*/ 766 w 1717"/>
              <a:gd name="T19" fmla="*/ 468 h 484"/>
              <a:gd name="T20" fmla="*/ 634 w 1717"/>
              <a:gd name="T21" fmla="*/ 439 h 484"/>
              <a:gd name="T22" fmla="*/ 524 w 1717"/>
              <a:gd name="T23" fmla="*/ 407 h 484"/>
              <a:gd name="T24" fmla="*/ 435 w 1717"/>
              <a:gd name="T25" fmla="*/ 373 h 484"/>
              <a:gd name="T26" fmla="*/ 344 w 1717"/>
              <a:gd name="T27" fmla="*/ 326 h 484"/>
              <a:gd name="T28" fmla="*/ 242 w 1717"/>
              <a:gd name="T29" fmla="*/ 256 h 484"/>
              <a:gd name="T30" fmla="*/ 157 w 1717"/>
              <a:gd name="T31" fmla="*/ 186 h 484"/>
              <a:gd name="T32" fmla="*/ 102 w 1717"/>
              <a:gd name="T33" fmla="*/ 132 h 484"/>
              <a:gd name="T34" fmla="*/ 0 w 1717"/>
              <a:gd name="T35" fmla="*/ 0 h 484"/>
              <a:gd name="T36" fmla="*/ 135 w 1717"/>
              <a:gd name="T37" fmla="*/ 124 h 484"/>
              <a:gd name="T38" fmla="*/ 219 w 1717"/>
              <a:gd name="T39" fmla="*/ 186 h 484"/>
              <a:gd name="T40" fmla="*/ 307 w 1717"/>
              <a:gd name="T41" fmla="*/ 231 h 484"/>
              <a:gd name="T42" fmla="*/ 395 w 1717"/>
              <a:gd name="T43" fmla="*/ 267 h 484"/>
              <a:gd name="T44" fmla="*/ 487 w 1717"/>
              <a:gd name="T45" fmla="*/ 293 h 484"/>
              <a:gd name="T46" fmla="*/ 571 w 1717"/>
              <a:gd name="T47" fmla="*/ 309 h 484"/>
              <a:gd name="T48" fmla="*/ 673 w 1717"/>
              <a:gd name="T49" fmla="*/ 318 h 484"/>
              <a:gd name="T50" fmla="*/ 766 w 1717"/>
              <a:gd name="T51" fmla="*/ 318 h 484"/>
              <a:gd name="T52" fmla="*/ 890 w 1717"/>
              <a:gd name="T53" fmla="*/ 311 h 484"/>
              <a:gd name="T54" fmla="*/ 1000 w 1717"/>
              <a:gd name="T55" fmla="*/ 296 h 484"/>
              <a:gd name="T56" fmla="*/ 1106 w 1717"/>
              <a:gd name="T57" fmla="*/ 274 h 484"/>
              <a:gd name="T58" fmla="*/ 1212 w 1717"/>
              <a:gd name="T59" fmla="*/ 245 h 484"/>
              <a:gd name="T60" fmla="*/ 1318 w 1717"/>
              <a:gd name="T61" fmla="*/ 209 h 484"/>
              <a:gd name="T62" fmla="*/ 1427 w 1717"/>
              <a:gd name="T63" fmla="*/ 153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solidFill>
            <a:srgbClr val="00B0F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srgbClr val="003374"/>
              </a:solidFill>
            </a:endParaRPr>
          </a:p>
        </p:txBody>
      </p:sp>
      <p:sp>
        <p:nvSpPr>
          <p:cNvPr id="11" name="Freeform 24"/>
          <p:cNvSpPr>
            <a:spLocks/>
          </p:cNvSpPr>
          <p:nvPr/>
        </p:nvSpPr>
        <p:spPr bwMode="gray">
          <a:xfrm rot="8212528">
            <a:off x="1667611" y="2919266"/>
            <a:ext cx="2264996" cy="1225423"/>
          </a:xfrm>
          <a:custGeom>
            <a:avLst/>
            <a:gdLst>
              <a:gd name="T0" fmla="*/ 1405 w 1717"/>
              <a:gd name="T1" fmla="*/ 102 h 484"/>
              <a:gd name="T2" fmla="*/ 1540 w 1717"/>
              <a:gd name="T3" fmla="*/ 395 h 484"/>
              <a:gd name="T4" fmla="*/ 1472 w 1717"/>
              <a:gd name="T5" fmla="*/ 369 h 484"/>
              <a:gd name="T6" fmla="*/ 1373 w 1717"/>
              <a:gd name="T7" fmla="*/ 403 h 484"/>
              <a:gd name="T8" fmla="*/ 1274 w 1717"/>
              <a:gd name="T9" fmla="*/ 433 h 484"/>
              <a:gd name="T10" fmla="*/ 1160 w 1717"/>
              <a:gd name="T11" fmla="*/ 458 h 484"/>
              <a:gd name="T12" fmla="*/ 1062 w 1717"/>
              <a:gd name="T13" fmla="*/ 472 h 484"/>
              <a:gd name="T14" fmla="*/ 968 w 1717"/>
              <a:gd name="T15" fmla="*/ 479 h 484"/>
              <a:gd name="T16" fmla="*/ 872 w 1717"/>
              <a:gd name="T17" fmla="*/ 479 h 484"/>
              <a:gd name="T18" fmla="*/ 766 w 1717"/>
              <a:gd name="T19" fmla="*/ 468 h 484"/>
              <a:gd name="T20" fmla="*/ 634 w 1717"/>
              <a:gd name="T21" fmla="*/ 439 h 484"/>
              <a:gd name="T22" fmla="*/ 524 w 1717"/>
              <a:gd name="T23" fmla="*/ 407 h 484"/>
              <a:gd name="T24" fmla="*/ 435 w 1717"/>
              <a:gd name="T25" fmla="*/ 373 h 484"/>
              <a:gd name="T26" fmla="*/ 344 w 1717"/>
              <a:gd name="T27" fmla="*/ 326 h 484"/>
              <a:gd name="T28" fmla="*/ 242 w 1717"/>
              <a:gd name="T29" fmla="*/ 256 h 484"/>
              <a:gd name="T30" fmla="*/ 157 w 1717"/>
              <a:gd name="T31" fmla="*/ 186 h 484"/>
              <a:gd name="T32" fmla="*/ 102 w 1717"/>
              <a:gd name="T33" fmla="*/ 132 h 484"/>
              <a:gd name="T34" fmla="*/ 0 w 1717"/>
              <a:gd name="T35" fmla="*/ 0 h 484"/>
              <a:gd name="T36" fmla="*/ 135 w 1717"/>
              <a:gd name="T37" fmla="*/ 124 h 484"/>
              <a:gd name="T38" fmla="*/ 219 w 1717"/>
              <a:gd name="T39" fmla="*/ 186 h 484"/>
              <a:gd name="T40" fmla="*/ 307 w 1717"/>
              <a:gd name="T41" fmla="*/ 231 h 484"/>
              <a:gd name="T42" fmla="*/ 395 w 1717"/>
              <a:gd name="T43" fmla="*/ 267 h 484"/>
              <a:gd name="T44" fmla="*/ 487 w 1717"/>
              <a:gd name="T45" fmla="*/ 293 h 484"/>
              <a:gd name="T46" fmla="*/ 571 w 1717"/>
              <a:gd name="T47" fmla="*/ 309 h 484"/>
              <a:gd name="T48" fmla="*/ 673 w 1717"/>
              <a:gd name="T49" fmla="*/ 318 h 484"/>
              <a:gd name="T50" fmla="*/ 766 w 1717"/>
              <a:gd name="T51" fmla="*/ 318 h 484"/>
              <a:gd name="T52" fmla="*/ 890 w 1717"/>
              <a:gd name="T53" fmla="*/ 311 h 484"/>
              <a:gd name="T54" fmla="*/ 1000 w 1717"/>
              <a:gd name="T55" fmla="*/ 296 h 484"/>
              <a:gd name="T56" fmla="*/ 1106 w 1717"/>
              <a:gd name="T57" fmla="*/ 274 h 484"/>
              <a:gd name="T58" fmla="*/ 1212 w 1717"/>
              <a:gd name="T59" fmla="*/ 245 h 484"/>
              <a:gd name="T60" fmla="*/ 1318 w 1717"/>
              <a:gd name="T61" fmla="*/ 209 h 484"/>
              <a:gd name="T62" fmla="*/ 1427 w 1717"/>
              <a:gd name="T63" fmla="*/ 153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solidFill>
            <a:srgbClr val="FFC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srgbClr val="003374"/>
              </a:solidFill>
            </a:endParaRPr>
          </a:p>
        </p:txBody>
      </p:sp>
      <p:sp>
        <p:nvSpPr>
          <p:cNvPr id="12" name="Freeform 25"/>
          <p:cNvSpPr>
            <a:spLocks/>
          </p:cNvSpPr>
          <p:nvPr/>
        </p:nvSpPr>
        <p:spPr bwMode="gray">
          <a:xfrm rot="10800000">
            <a:off x="2447635" y="1736436"/>
            <a:ext cx="2460829" cy="1141364"/>
          </a:xfrm>
          <a:custGeom>
            <a:avLst/>
            <a:gdLst>
              <a:gd name="T0" fmla="*/ 1405 w 1717"/>
              <a:gd name="T1" fmla="*/ 102 h 484"/>
              <a:gd name="T2" fmla="*/ 1540 w 1717"/>
              <a:gd name="T3" fmla="*/ 395 h 484"/>
              <a:gd name="T4" fmla="*/ 1472 w 1717"/>
              <a:gd name="T5" fmla="*/ 369 h 484"/>
              <a:gd name="T6" fmla="*/ 1373 w 1717"/>
              <a:gd name="T7" fmla="*/ 403 h 484"/>
              <a:gd name="T8" fmla="*/ 1274 w 1717"/>
              <a:gd name="T9" fmla="*/ 433 h 484"/>
              <a:gd name="T10" fmla="*/ 1160 w 1717"/>
              <a:gd name="T11" fmla="*/ 458 h 484"/>
              <a:gd name="T12" fmla="*/ 1062 w 1717"/>
              <a:gd name="T13" fmla="*/ 472 h 484"/>
              <a:gd name="T14" fmla="*/ 968 w 1717"/>
              <a:gd name="T15" fmla="*/ 479 h 484"/>
              <a:gd name="T16" fmla="*/ 872 w 1717"/>
              <a:gd name="T17" fmla="*/ 479 h 484"/>
              <a:gd name="T18" fmla="*/ 766 w 1717"/>
              <a:gd name="T19" fmla="*/ 468 h 484"/>
              <a:gd name="T20" fmla="*/ 634 w 1717"/>
              <a:gd name="T21" fmla="*/ 439 h 484"/>
              <a:gd name="T22" fmla="*/ 524 w 1717"/>
              <a:gd name="T23" fmla="*/ 407 h 484"/>
              <a:gd name="T24" fmla="*/ 435 w 1717"/>
              <a:gd name="T25" fmla="*/ 373 h 484"/>
              <a:gd name="T26" fmla="*/ 344 w 1717"/>
              <a:gd name="T27" fmla="*/ 326 h 484"/>
              <a:gd name="T28" fmla="*/ 242 w 1717"/>
              <a:gd name="T29" fmla="*/ 256 h 484"/>
              <a:gd name="T30" fmla="*/ 157 w 1717"/>
              <a:gd name="T31" fmla="*/ 186 h 484"/>
              <a:gd name="T32" fmla="*/ 102 w 1717"/>
              <a:gd name="T33" fmla="*/ 132 h 484"/>
              <a:gd name="T34" fmla="*/ 0 w 1717"/>
              <a:gd name="T35" fmla="*/ 0 h 484"/>
              <a:gd name="T36" fmla="*/ 135 w 1717"/>
              <a:gd name="T37" fmla="*/ 124 h 484"/>
              <a:gd name="T38" fmla="*/ 219 w 1717"/>
              <a:gd name="T39" fmla="*/ 186 h 484"/>
              <a:gd name="T40" fmla="*/ 307 w 1717"/>
              <a:gd name="T41" fmla="*/ 231 h 484"/>
              <a:gd name="T42" fmla="*/ 395 w 1717"/>
              <a:gd name="T43" fmla="*/ 267 h 484"/>
              <a:gd name="T44" fmla="*/ 487 w 1717"/>
              <a:gd name="T45" fmla="*/ 293 h 484"/>
              <a:gd name="T46" fmla="*/ 571 w 1717"/>
              <a:gd name="T47" fmla="*/ 309 h 484"/>
              <a:gd name="T48" fmla="*/ 673 w 1717"/>
              <a:gd name="T49" fmla="*/ 318 h 484"/>
              <a:gd name="T50" fmla="*/ 766 w 1717"/>
              <a:gd name="T51" fmla="*/ 318 h 484"/>
              <a:gd name="T52" fmla="*/ 890 w 1717"/>
              <a:gd name="T53" fmla="*/ 311 h 484"/>
              <a:gd name="T54" fmla="*/ 1000 w 1717"/>
              <a:gd name="T55" fmla="*/ 296 h 484"/>
              <a:gd name="T56" fmla="*/ 1106 w 1717"/>
              <a:gd name="T57" fmla="*/ 274 h 484"/>
              <a:gd name="T58" fmla="*/ 1212 w 1717"/>
              <a:gd name="T59" fmla="*/ 245 h 484"/>
              <a:gd name="T60" fmla="*/ 1318 w 1717"/>
              <a:gd name="T61" fmla="*/ 209 h 484"/>
              <a:gd name="T62" fmla="*/ 1427 w 1717"/>
              <a:gd name="T63" fmla="*/ 153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solidFill>
            <a:srgbClr val="C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srgbClr val="003374"/>
              </a:solidFill>
            </a:endParaRPr>
          </a:p>
        </p:txBody>
      </p:sp>
      <p:sp>
        <p:nvSpPr>
          <p:cNvPr id="14" name="Freeform 27"/>
          <p:cNvSpPr>
            <a:spLocks/>
          </p:cNvSpPr>
          <p:nvPr/>
        </p:nvSpPr>
        <p:spPr bwMode="gray">
          <a:xfrm rot="18000000">
            <a:off x="5073095" y="3114679"/>
            <a:ext cx="2460980" cy="1409646"/>
          </a:xfrm>
          <a:custGeom>
            <a:avLst/>
            <a:gdLst>
              <a:gd name="T0" fmla="*/ 1405 w 1717"/>
              <a:gd name="T1" fmla="*/ 102 h 484"/>
              <a:gd name="T2" fmla="*/ 1540 w 1717"/>
              <a:gd name="T3" fmla="*/ 395 h 484"/>
              <a:gd name="T4" fmla="*/ 1472 w 1717"/>
              <a:gd name="T5" fmla="*/ 369 h 484"/>
              <a:gd name="T6" fmla="*/ 1373 w 1717"/>
              <a:gd name="T7" fmla="*/ 403 h 484"/>
              <a:gd name="T8" fmla="*/ 1274 w 1717"/>
              <a:gd name="T9" fmla="*/ 433 h 484"/>
              <a:gd name="T10" fmla="*/ 1160 w 1717"/>
              <a:gd name="T11" fmla="*/ 458 h 484"/>
              <a:gd name="T12" fmla="*/ 1062 w 1717"/>
              <a:gd name="T13" fmla="*/ 472 h 484"/>
              <a:gd name="T14" fmla="*/ 968 w 1717"/>
              <a:gd name="T15" fmla="*/ 479 h 484"/>
              <a:gd name="T16" fmla="*/ 872 w 1717"/>
              <a:gd name="T17" fmla="*/ 479 h 484"/>
              <a:gd name="T18" fmla="*/ 766 w 1717"/>
              <a:gd name="T19" fmla="*/ 468 h 484"/>
              <a:gd name="T20" fmla="*/ 634 w 1717"/>
              <a:gd name="T21" fmla="*/ 439 h 484"/>
              <a:gd name="T22" fmla="*/ 524 w 1717"/>
              <a:gd name="T23" fmla="*/ 407 h 484"/>
              <a:gd name="T24" fmla="*/ 435 w 1717"/>
              <a:gd name="T25" fmla="*/ 373 h 484"/>
              <a:gd name="T26" fmla="*/ 344 w 1717"/>
              <a:gd name="T27" fmla="*/ 326 h 484"/>
              <a:gd name="T28" fmla="*/ 242 w 1717"/>
              <a:gd name="T29" fmla="*/ 256 h 484"/>
              <a:gd name="T30" fmla="*/ 157 w 1717"/>
              <a:gd name="T31" fmla="*/ 186 h 484"/>
              <a:gd name="T32" fmla="*/ 102 w 1717"/>
              <a:gd name="T33" fmla="*/ 132 h 484"/>
              <a:gd name="T34" fmla="*/ 0 w 1717"/>
              <a:gd name="T35" fmla="*/ 0 h 484"/>
              <a:gd name="T36" fmla="*/ 135 w 1717"/>
              <a:gd name="T37" fmla="*/ 124 h 484"/>
              <a:gd name="T38" fmla="*/ 219 w 1717"/>
              <a:gd name="T39" fmla="*/ 186 h 484"/>
              <a:gd name="T40" fmla="*/ 307 w 1717"/>
              <a:gd name="T41" fmla="*/ 231 h 484"/>
              <a:gd name="T42" fmla="*/ 395 w 1717"/>
              <a:gd name="T43" fmla="*/ 267 h 484"/>
              <a:gd name="T44" fmla="*/ 487 w 1717"/>
              <a:gd name="T45" fmla="*/ 293 h 484"/>
              <a:gd name="T46" fmla="*/ 571 w 1717"/>
              <a:gd name="T47" fmla="*/ 309 h 484"/>
              <a:gd name="T48" fmla="*/ 673 w 1717"/>
              <a:gd name="T49" fmla="*/ 318 h 484"/>
              <a:gd name="T50" fmla="*/ 766 w 1717"/>
              <a:gd name="T51" fmla="*/ 318 h 484"/>
              <a:gd name="T52" fmla="*/ 890 w 1717"/>
              <a:gd name="T53" fmla="*/ 311 h 484"/>
              <a:gd name="T54" fmla="*/ 1000 w 1717"/>
              <a:gd name="T55" fmla="*/ 296 h 484"/>
              <a:gd name="T56" fmla="*/ 1106 w 1717"/>
              <a:gd name="T57" fmla="*/ 274 h 484"/>
              <a:gd name="T58" fmla="*/ 1212 w 1717"/>
              <a:gd name="T59" fmla="*/ 245 h 484"/>
              <a:gd name="T60" fmla="*/ 1318 w 1717"/>
              <a:gd name="T61" fmla="*/ 209 h 484"/>
              <a:gd name="T62" fmla="*/ 1427 w 1717"/>
              <a:gd name="T63" fmla="*/ 153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srgbClr val="003374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06212" y="2176556"/>
            <a:ext cx="19245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Обновление</a:t>
            </a:r>
          </a:p>
          <a:p>
            <a:pPr algn="ctr"/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содержания</a:t>
            </a:r>
            <a:endParaRPr lang="ru-RU" sz="2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 descr="NPR_Ed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72" y="225956"/>
            <a:ext cx="1655041" cy="1149685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2521527" y="332510"/>
            <a:ext cx="5948218" cy="923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Реализация основных направлений</a:t>
            </a:r>
            <a:endParaRPr kumimoji="0" lang="en-US" sz="4000" b="1" i="0" u="none" strike="noStrike" kern="1200" cap="none" spc="0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992067" y="1848667"/>
            <a:ext cx="34938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Создание современной</a:t>
            </a:r>
          </a:p>
          <a:p>
            <a:pPr algn="ctr"/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инфраструктуры</a:t>
            </a:r>
            <a:endParaRPr lang="ru-RU" sz="2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07629" y="4545685"/>
            <a:ext cx="4252574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Подготовка</a:t>
            </a:r>
          </a:p>
          <a:p>
            <a:pPr algn="ctr"/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профессиональных</a:t>
            </a:r>
          </a:p>
          <a:p>
            <a:pPr algn="ctr"/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кадров,</a:t>
            </a:r>
          </a:p>
          <a:p>
            <a:pPr algn="ctr"/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их переподготовка</a:t>
            </a:r>
          </a:p>
          <a:p>
            <a:pPr algn="ctr"/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повышение квалификации</a:t>
            </a:r>
            <a:endParaRPr lang="ru-RU" sz="2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813012" y="3857574"/>
            <a:ext cx="2179891" cy="2462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Создание</a:t>
            </a:r>
          </a:p>
          <a:p>
            <a:pPr algn="ctr"/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наиболее</a:t>
            </a:r>
          </a:p>
          <a:p>
            <a:pPr algn="ctr"/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эффективных</a:t>
            </a:r>
          </a:p>
          <a:p>
            <a:pPr algn="ctr"/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механизмов</a:t>
            </a:r>
          </a:p>
          <a:p>
            <a:pPr algn="ctr"/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управления</a:t>
            </a:r>
          </a:p>
          <a:p>
            <a:pPr algn="ctr"/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сферой</a:t>
            </a:r>
          </a:p>
          <a:p>
            <a:pPr algn="ctr"/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образования</a:t>
            </a:r>
            <a:endParaRPr lang="ru-RU" sz="2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с двумя скругленными противолежащими углами 38"/>
          <p:cNvSpPr/>
          <p:nvPr/>
        </p:nvSpPr>
        <p:spPr>
          <a:xfrm>
            <a:off x="5384799" y="166255"/>
            <a:ext cx="3583710" cy="1828800"/>
          </a:xfrm>
          <a:prstGeom prst="round2Diag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 descr="NPR_Ed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08" y="262900"/>
            <a:ext cx="1655041" cy="1149685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5440217" y="600367"/>
            <a:ext cx="3482109" cy="9236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ru-RU" sz="1600" b="1" dirty="0" smtClean="0">
                <a:solidFill>
                  <a:srgbClr val="1F4F7B"/>
                </a:solidFill>
                <a:latin typeface="Arial" pitchFamily="34" charset="0"/>
                <a:cs typeface="Arial" pitchFamily="34" charset="0"/>
              </a:rPr>
              <a:t>«Приоритеты в работе на сегодняшний день определены национальным проектом «Образование» и областной программой «Пятилетка развития»</a:t>
            </a:r>
          </a:p>
          <a:p>
            <a:pPr lvl="0" algn="r">
              <a:lnSpc>
                <a:spcPct val="90000"/>
              </a:lnSpc>
              <a:spcBef>
                <a:spcPct val="0"/>
              </a:spcBef>
            </a:pPr>
            <a:r>
              <a:rPr lang="ru-RU" sz="1600" b="1" dirty="0" smtClean="0">
                <a:solidFill>
                  <a:srgbClr val="1F4F7B"/>
                </a:solidFill>
                <a:latin typeface="Arial" pitchFamily="34" charset="0"/>
                <a:cs typeface="Arial" pitchFamily="34" charset="0"/>
              </a:rPr>
              <a:t>Ю. И. </a:t>
            </a:r>
            <a:r>
              <a:rPr lang="ru-RU" sz="1600" b="1" dirty="0" err="1" smtClean="0">
                <a:solidFill>
                  <a:srgbClr val="1F4F7B"/>
                </a:solidFill>
                <a:latin typeface="Arial" pitchFamily="34" charset="0"/>
                <a:cs typeface="Arial" pitchFamily="34" charset="0"/>
              </a:rPr>
              <a:t>Биктуганов</a:t>
            </a:r>
            <a:endParaRPr lang="ru-RU" sz="1600" b="1" dirty="0" smtClean="0">
              <a:solidFill>
                <a:srgbClr val="1F4F7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 descr="Биктугано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73300" y="129309"/>
            <a:ext cx="2945246" cy="1963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postit12-u61738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rcRect l="20000" r="18571"/>
          <a:stretch>
            <a:fillRect/>
          </a:stretch>
        </p:blipFill>
        <p:spPr>
          <a:xfrm>
            <a:off x="114713" y="2625754"/>
            <a:ext cx="2305215" cy="1890828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244573" y="3243358"/>
            <a:ext cx="20885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Современная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школа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 descr="postit12-u61738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0000" r="18571"/>
          <a:stretch>
            <a:fillRect/>
          </a:stretch>
        </p:blipFill>
        <p:spPr>
          <a:xfrm>
            <a:off x="2354531" y="2630373"/>
            <a:ext cx="2305215" cy="189082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853848" y="3137141"/>
            <a:ext cx="131106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Успех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каждого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ребенка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 descr="postit12-u61738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0000" r="18571"/>
          <a:stretch>
            <a:fillRect/>
          </a:stretch>
        </p:blipFill>
        <p:spPr>
          <a:xfrm>
            <a:off x="4594348" y="2671937"/>
            <a:ext cx="2305215" cy="1890828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4853521" y="3040159"/>
            <a:ext cx="174175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Поддержка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семей,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имеющих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детей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Рисунок 26" descr="postit12-u61738.png"/>
          <p:cNvPicPr>
            <a:picLocks noChangeAspect="1"/>
          </p:cNvPicPr>
          <p:nvPr/>
        </p:nvPicPr>
        <p:blipFill>
          <a:blip r:embed="rId4" cstate="print"/>
          <a:srcRect l="20000" r="18571"/>
          <a:stretch>
            <a:fillRect/>
          </a:stretch>
        </p:blipFill>
        <p:spPr>
          <a:xfrm>
            <a:off x="6838785" y="2667319"/>
            <a:ext cx="2305215" cy="1890828"/>
          </a:xfrm>
          <a:prstGeom prst="rect">
            <a:avLst/>
          </a:prstGeom>
        </p:spPr>
      </p:pic>
      <p:pic>
        <p:nvPicPr>
          <p:cNvPr id="28" name="Рисунок 27" descr="postit12-u61738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0000" r="18571"/>
          <a:stretch>
            <a:fillRect/>
          </a:stretch>
        </p:blipFill>
        <p:spPr>
          <a:xfrm>
            <a:off x="6838785" y="2695028"/>
            <a:ext cx="2305215" cy="1890828"/>
          </a:xfrm>
          <a:prstGeom prst="rect">
            <a:avLst/>
          </a:prstGeom>
        </p:spPr>
      </p:pic>
      <p:pic>
        <p:nvPicPr>
          <p:cNvPr id="29" name="Рисунок 28" descr="postit12-u61738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0000" r="18571"/>
          <a:stretch>
            <a:fillRect/>
          </a:stretch>
        </p:blipFill>
        <p:spPr>
          <a:xfrm>
            <a:off x="0" y="4519209"/>
            <a:ext cx="2305215" cy="1890828"/>
          </a:xfrm>
          <a:prstGeom prst="rect">
            <a:avLst/>
          </a:prstGeom>
        </p:spPr>
      </p:pic>
      <p:pic>
        <p:nvPicPr>
          <p:cNvPr id="30" name="Рисунок 29" descr="postit12-u61738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0000" r="18571"/>
          <a:stretch>
            <a:fillRect/>
          </a:stretch>
        </p:blipFill>
        <p:spPr>
          <a:xfrm>
            <a:off x="2253672" y="4556154"/>
            <a:ext cx="2305215" cy="1890828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7167230" y="3054014"/>
            <a:ext cx="164929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Цифровая</a:t>
            </a:r>
          </a:p>
          <a:p>
            <a:pPr algn="ctr"/>
            <a:r>
              <a:rPr lang="ru-RU" sz="2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образова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тельная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среда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Рисунок 31" descr="postit12-u61738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0000" r="18571"/>
          <a:stretch>
            <a:fillRect/>
          </a:stretch>
        </p:blipFill>
        <p:spPr>
          <a:xfrm>
            <a:off x="4502727" y="4579244"/>
            <a:ext cx="2305215" cy="1890828"/>
          </a:xfrm>
          <a:prstGeom prst="rect">
            <a:avLst/>
          </a:prstGeom>
        </p:spPr>
      </p:pic>
      <p:pic>
        <p:nvPicPr>
          <p:cNvPr id="33" name="Рисунок 32" descr="postit12-u61738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0000" r="18571"/>
          <a:stretch>
            <a:fillRect/>
          </a:stretch>
        </p:blipFill>
        <p:spPr>
          <a:xfrm>
            <a:off x="6727949" y="4574626"/>
            <a:ext cx="2305215" cy="1890828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350982" y="5122959"/>
            <a:ext cx="15281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Учитель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будущего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641409" y="5086012"/>
            <a:ext cx="150868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Молодые</a:t>
            </a:r>
          </a:p>
          <a:p>
            <a:pPr algn="ctr"/>
            <a:r>
              <a:rPr lang="ru-RU" sz="2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профес</a:t>
            </a: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</a:p>
          <a:p>
            <a:pPr algn="ctr"/>
            <a:r>
              <a:rPr lang="ru-RU" sz="2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сионалы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581045" y="5049067"/>
            <a:ext cx="207191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Новые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возможности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для каждого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927083" y="5169139"/>
            <a:ext cx="19094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Социальная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активность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16865" y="2282776"/>
            <a:ext cx="707886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Реализация 8 проектов в свердловской области:</a:t>
            </a:r>
            <a:endParaRPr lang="ru-RU" sz="2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7999"/>
          </a:xfrm>
          <a:prstGeom prst="rect">
            <a:avLst/>
          </a:prstGeom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3435927" y="1773383"/>
            <a:ext cx="5080000" cy="1828800"/>
          </a:xfrm>
          <a:prstGeom prst="round2Diag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699491" y="138547"/>
            <a:ext cx="7250545" cy="1477818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Проект</a:t>
            </a:r>
            <a:br>
              <a:rPr lang="ru-RU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«Современная школа»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NPR_Ed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45" y="244428"/>
            <a:ext cx="1655041" cy="1149685"/>
          </a:xfrm>
          <a:prstGeom prst="rect">
            <a:avLst/>
          </a:prstGeom>
        </p:spPr>
      </p:pic>
      <p:pic>
        <p:nvPicPr>
          <p:cNvPr id="5" name="Рисунок 4" descr="Васильева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75" y="1813502"/>
            <a:ext cx="3115732" cy="1751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528289" y="2262913"/>
            <a:ext cx="4849092" cy="923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ru-RU" b="1" dirty="0" smtClean="0">
                <a:solidFill>
                  <a:srgbClr val="1F4F7B"/>
                </a:solidFill>
                <a:latin typeface="Arial" pitchFamily="34" charset="0"/>
                <a:cs typeface="Arial" pitchFamily="34" charset="0"/>
              </a:rPr>
              <a:t>«Федеральный проект «Современная школа» направлен на решение задачи внедрения на уровнях основного общего и среднего общего образования новых методов обучения и воспитания»</a:t>
            </a:r>
          </a:p>
          <a:p>
            <a:pPr lvl="0" algn="r">
              <a:lnSpc>
                <a:spcPct val="90000"/>
              </a:lnSpc>
              <a:spcBef>
                <a:spcPct val="0"/>
              </a:spcBef>
            </a:pPr>
            <a:r>
              <a:rPr lang="ru-RU" b="1" dirty="0" smtClean="0">
                <a:solidFill>
                  <a:srgbClr val="1F4F7B"/>
                </a:solidFill>
                <a:latin typeface="Arial" pitchFamily="34" charset="0"/>
                <a:cs typeface="Arial" pitchFamily="34" charset="0"/>
              </a:rPr>
              <a:t>О.Ю. Васильева</a:t>
            </a:r>
          </a:p>
        </p:txBody>
      </p:sp>
      <p:pic>
        <p:nvPicPr>
          <p:cNvPr id="11" name="Рисунок 10" descr="origami-banner-1.png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0837" y="3232728"/>
            <a:ext cx="6345382" cy="3625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04800" y="4881421"/>
            <a:ext cx="3934691" cy="923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внедрение в школы новых методов обучения и воспитания, современных образовательных технологий, </a:t>
            </a:r>
          </a:p>
        </p:txBody>
      </p:sp>
      <p:pic>
        <p:nvPicPr>
          <p:cNvPr id="13" name="Рисунок 12" descr="vector-banner-graphics-design-png-3.png"/>
          <p:cNvPicPr>
            <a:picLocks noChangeAspect="1"/>
          </p:cNvPicPr>
          <p:nvPr/>
        </p:nvPicPr>
        <p:blipFill>
          <a:blip r:embed="rId6" cstate="print"/>
          <a:srcRect l="54322" b="62879"/>
          <a:stretch>
            <a:fillRect/>
          </a:stretch>
        </p:blipFill>
        <p:spPr>
          <a:xfrm>
            <a:off x="157018" y="3620655"/>
            <a:ext cx="2161309" cy="1025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270352" y="3816988"/>
            <a:ext cx="20572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83D5E"/>
                </a:solidFill>
                <a:latin typeface="Arial" pitchFamily="34" charset="0"/>
                <a:cs typeface="Arial" pitchFamily="34" charset="0"/>
              </a:rPr>
              <a:t>Задача</a:t>
            </a:r>
            <a:r>
              <a:rPr lang="ru-RU" b="1" dirty="0" smtClean="0">
                <a:solidFill>
                  <a:srgbClr val="183D5E"/>
                </a:solidFill>
                <a:latin typeface="Arial" pitchFamily="34" charset="0"/>
                <a:cs typeface="Arial" pitchFamily="34" charset="0"/>
              </a:rPr>
              <a:t> проекта </a:t>
            </a:r>
            <a:endParaRPr lang="ru-RU" dirty="0"/>
          </a:p>
        </p:txBody>
      </p:sp>
      <p:pic>
        <p:nvPicPr>
          <p:cNvPr id="15" name="Рисунок 14" descr="origami-banner-1.png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24091" y="3483430"/>
            <a:ext cx="4909458" cy="337457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281054" y="4865395"/>
            <a:ext cx="4572000" cy="8679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обновление содержания и </a:t>
            </a: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совершенствование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методов обучения предмету «Технология»</a:t>
            </a:r>
          </a:p>
        </p:txBody>
      </p:sp>
    </p:spTree>
    <p:extLst>
      <p:ext uri="{BB962C8B-B14F-4D97-AF65-F5344CB8AC3E}">
        <p14:creationId xmlns="" xmlns:p14="http://schemas.microsoft.com/office/powerpoint/2010/main" val="2480652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7999"/>
          </a:xfrm>
          <a:prstGeom prst="rect">
            <a:avLst/>
          </a:prstGeom>
        </p:spPr>
      </p:pic>
      <p:sp>
        <p:nvSpPr>
          <p:cNvPr id="24" name="Скругленный прямоугольник 23"/>
          <p:cNvSpPr/>
          <p:nvPr/>
        </p:nvSpPr>
        <p:spPr>
          <a:xfrm>
            <a:off x="3676073" y="4765964"/>
            <a:ext cx="5338618" cy="195349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699492" y="138547"/>
            <a:ext cx="5089236" cy="785089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«Точка роста»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NPR_Ed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45" y="244428"/>
            <a:ext cx="1655041" cy="1149685"/>
          </a:xfrm>
          <a:prstGeom prst="rect">
            <a:avLst/>
          </a:prstGeom>
        </p:spPr>
      </p:pic>
      <p:pic>
        <p:nvPicPr>
          <p:cNvPr id="30722" name="Picture 2" descr="ÐÐ°ÑÑÐ¸Ð½ÐºÐ¸ Ð¿Ð¾ Ð·Ð°Ð¿ÑÐ¾ÑÑ ÑÐ¾ÑÐºÐ° ÑÐ¾ÑÑÐ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249" y="1644795"/>
            <a:ext cx="2809875" cy="1552576"/>
          </a:xfrm>
          <a:prstGeom prst="rect">
            <a:avLst/>
          </a:prstGeom>
          <a:noFill/>
        </p:spPr>
      </p:pic>
      <p:pic>
        <p:nvPicPr>
          <p:cNvPr id="30724" name="Picture 4" descr="ÐÐ°ÑÑÐ¸Ð½ÐºÐ¸ Ð¿Ð¾ Ð·Ð°Ð¿ÑÐ¾ÑÑ ÑÐ¾ÑÐºÐ° ÑÐ¾ÑÑÐ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82108" y="1043710"/>
            <a:ext cx="5423079" cy="3617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34" name="Picture 14" descr="ÐÐ°ÑÑÐ¸Ð½ÐºÐ¸ Ð¿Ð¾ Ð·Ð°Ð¿ÑÐ¾ÑÑ ÑÐ¾ÑÐºÐ° ÑÐ¾ÑÑÐ° ÐºÐ¾Ð¼Ð¿ÑÑÑÐµÑÐ½Ð°Ñ Ð·Ð¾Ð½Ð°"/>
          <p:cNvPicPr>
            <a:picLocks noChangeAspect="1" noChangeArrowheads="1"/>
          </p:cNvPicPr>
          <p:nvPr/>
        </p:nvPicPr>
        <p:blipFill>
          <a:blip r:embed="rId6"/>
          <a:srcRect t="11111"/>
          <a:stretch>
            <a:fillRect/>
          </a:stretch>
        </p:blipFill>
        <p:spPr bwMode="auto">
          <a:xfrm>
            <a:off x="368011" y="3269674"/>
            <a:ext cx="2850077" cy="14778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28" name="Picture 8" descr="ÐÐ°ÑÑÐ¸Ð½ÐºÐ¸ Ð¿Ð¾ Ð·Ð°Ð¿ÑÐ¾ÑÑ ÑÐ¾ÑÐºÐ° ÑÐ¾ÑÑÐ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6576" y="4817680"/>
            <a:ext cx="3430188" cy="19294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Прямоугольник 22"/>
          <p:cNvSpPr/>
          <p:nvPr/>
        </p:nvSpPr>
        <p:spPr>
          <a:xfrm>
            <a:off x="3699163" y="4784437"/>
            <a:ext cx="5287819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ru-RU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Центры должны способствовать формированию современных компетенций и навыков у детей по предметным областям, в том числе в областях «Технология», «Информатика», «Основы безопасности жизнедеятельности», а также во внеурочной деятельности и в рамках реализации дополнительных общеобразовательных программ научно-технической и социально-культурной направленностей</a:t>
            </a:r>
          </a:p>
        </p:txBody>
      </p:sp>
    </p:spTree>
    <p:extLst>
      <p:ext uri="{BB962C8B-B14F-4D97-AF65-F5344CB8AC3E}">
        <p14:creationId xmlns="" xmlns:p14="http://schemas.microsoft.com/office/powerpoint/2010/main" val="2480652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799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634836" y="480292"/>
            <a:ext cx="7509164" cy="1080655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Система сопровождения и наставничества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NPR_Ed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45" y="244428"/>
            <a:ext cx="1655041" cy="1149685"/>
          </a:xfrm>
          <a:prstGeom prst="rect">
            <a:avLst/>
          </a:prstGeom>
        </p:spPr>
      </p:pic>
      <p:pic>
        <p:nvPicPr>
          <p:cNvPr id="7" name="Рисунок 6" descr="a5aHHJgpk8DFMZaCWrawMM6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-166254" y="2661312"/>
            <a:ext cx="3243696" cy="4196688"/>
          </a:xfrm>
          <a:prstGeom prst="rect">
            <a:avLst/>
          </a:prstGeom>
        </p:spPr>
      </p:pic>
      <p:pic>
        <p:nvPicPr>
          <p:cNvPr id="8" name="Рисунок 7" descr="purple-ribbon-banner-png661-4036-b7dd-0a360ad6cff5.png"/>
          <p:cNvPicPr>
            <a:picLocks noChangeAspect="1"/>
          </p:cNvPicPr>
          <p:nvPr/>
        </p:nvPicPr>
        <p:blipFill>
          <a:blip r:embed="rId5" cstate="print"/>
          <a:srcRect l="9016" t="13114" r="11749"/>
          <a:stretch>
            <a:fillRect/>
          </a:stretch>
        </p:blipFill>
        <p:spPr>
          <a:xfrm>
            <a:off x="3509820" y="4793672"/>
            <a:ext cx="3158836" cy="18504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rot="21240623">
            <a:off x="3888183" y="5367222"/>
            <a:ext cx="2742546" cy="8460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31 декабря 2021 –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31 декабря 2024 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pic>
        <p:nvPicPr>
          <p:cNvPr id="12" name="Рисунок 11" descr="blue-clipart-sticky-note-2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34113" y="2881745"/>
            <a:ext cx="2680899" cy="2680899"/>
          </a:xfrm>
          <a:prstGeom prst="rect">
            <a:avLst/>
          </a:prstGeom>
        </p:spPr>
      </p:pic>
      <p:pic>
        <p:nvPicPr>
          <p:cNvPr id="13" name="Рисунок 12" descr="blue-clipart-sticky-note-2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437095" y="2893152"/>
            <a:ext cx="2706904" cy="2683348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4793674" y="2346036"/>
            <a:ext cx="2382981" cy="119149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70 %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94182" y="3226027"/>
            <a:ext cx="2207491" cy="1983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Привлечь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70% учеников 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в разные формы сопровождения 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и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наставни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-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чества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719455" y="3221409"/>
            <a:ext cx="2207491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Организовать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сетевое взаимодействие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не менее, чем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в 70%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ОО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26291" y="1463965"/>
            <a:ext cx="7509164" cy="7435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Сетевое взаимодействие</a:t>
            </a:r>
            <a:endParaRPr kumimoji="0" lang="en-US" sz="4400" b="1" i="0" u="none" strike="noStrike" kern="1200" cap="none" spc="0" normalizeH="0" baseline="0" noProof="0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0652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1952</TotalTime>
  <Words>708</Words>
  <Application>Microsoft Office PowerPoint</Application>
  <PresentationFormat>Экран (4:3)</PresentationFormat>
  <Paragraphs>152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Office Theme</vt:lpstr>
      <vt:lpstr>Современная образовательная среда</vt:lpstr>
      <vt:lpstr>7 мая 2018 года Президент России Владимир Путин подписал указ «О национальных целях и стратегических задачах развития Российской Федерации на период до 2024 года» </vt:lpstr>
      <vt:lpstr>Паспорт национального проекта «Образование» утвержден 3 сентября 2018 года президиумом Совета при президенте РФ по стратегическому развитию и национальным проектам. Реализация проекта началась 1 января 2019 года  </vt:lpstr>
      <vt:lpstr>Национальный проект «Образование»</vt:lpstr>
      <vt:lpstr>Слайд 5</vt:lpstr>
      <vt:lpstr>Слайд 6</vt:lpstr>
      <vt:lpstr>Проект «Современная школа»</vt:lpstr>
      <vt:lpstr>«Точка роста»</vt:lpstr>
      <vt:lpstr>Система сопровождения и наставничества</vt:lpstr>
      <vt:lpstr>Повышение квалификации для учителей предметной области «Технология»</vt:lpstr>
      <vt:lpstr>Обновление образовательных программ</vt:lpstr>
      <vt:lpstr>Проект «Цифровая образовательная среда»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СПАСИБО</vt:lpstr>
    </vt:vector>
  </TitlesOfParts>
  <Company>PJSC "New Engineering Technologies"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user</cp:lastModifiedBy>
  <cp:revision>215</cp:revision>
  <dcterms:created xsi:type="dcterms:W3CDTF">2016-11-18T14:12:19Z</dcterms:created>
  <dcterms:modified xsi:type="dcterms:W3CDTF">2019-08-26T17:25:49Z</dcterms:modified>
</cp:coreProperties>
</file>