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63" r:id="rId4"/>
    <p:sldId id="287" r:id="rId5"/>
    <p:sldId id="286" r:id="rId6"/>
    <p:sldId id="290" r:id="rId7"/>
    <p:sldId id="269" r:id="rId8"/>
  </p:sldIdLst>
  <p:sldSz cx="9144000" cy="5143500" type="screen16x9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36"/>
    <a:srgbClr val="F89430"/>
    <a:srgbClr val="F67031"/>
    <a:srgbClr val="FD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9E58A49-CEF0-4B7F-BF0F-A61FB6DCD402}">
  <a:tblStyle styleId="{F9E58A49-CEF0-4B7F-BF0F-A61FB6DCD4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76F4-8655-490B-A69A-4268A8714C5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1E05-72E5-4580-9070-68E4E175D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706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4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4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05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5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10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7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82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43219" y="1419585"/>
            <a:ext cx="4384393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700" dirty="0" smtClean="0"/>
              <a:t>Система персонифицированного финансирования дополнительного образования </a:t>
            </a:r>
            <a:br>
              <a:rPr lang="ru-RU" sz="2700" dirty="0" smtClean="0"/>
            </a:br>
            <a:r>
              <a:rPr lang="ru-RU" sz="2700" dirty="0" smtClean="0"/>
              <a:t>в ГО Красноуральск</a:t>
            </a:r>
            <a:endParaRPr lang="ru-RU" sz="2700" dirty="0"/>
          </a:p>
        </p:txBody>
      </p:sp>
      <p:grpSp>
        <p:nvGrpSpPr>
          <p:cNvPr id="92" name="Google Shape;92;p15"/>
          <p:cNvGrpSpPr/>
          <p:nvPr/>
        </p:nvGrpSpPr>
        <p:grpSpPr>
          <a:xfrm>
            <a:off x="3768713" y="833944"/>
            <a:ext cx="549262" cy="487982"/>
            <a:chOff x="5292575" y="3681900"/>
            <a:chExt cx="420150" cy="373275"/>
          </a:xfrm>
        </p:grpSpPr>
        <p:sp>
          <p:nvSpPr>
            <p:cNvPr id="93" name="Google Shape;93;p1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-284850"/>
            <a:ext cx="4105525" cy="205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243664" y="476351"/>
            <a:ext cx="2046300" cy="219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Основная идея системы ПФДО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2853851" y="1372437"/>
            <a:ext cx="1851569" cy="272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Расширение возможностей </a:t>
            </a:r>
            <a:r>
              <a:rPr lang="ru-RU" sz="1400" b="1" dirty="0">
                <a:solidFill>
                  <a:schemeClr val="tx1"/>
                </a:solidFill>
              </a:rPr>
              <a:t>получения детьми качественного бесплатного дополнительного образования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тем программам, которые для них интересны, востребованы, значимы и </a:t>
            </a:r>
            <a:r>
              <a:rPr lang="ru-RU" sz="1400" dirty="0" smtClean="0">
                <a:solidFill>
                  <a:schemeClr val="tx1"/>
                </a:solidFill>
              </a:rPr>
              <a:t>современны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2"/>
          </p:nvPr>
        </p:nvSpPr>
        <p:spPr>
          <a:xfrm>
            <a:off x="4761208" y="1290155"/>
            <a:ext cx="1789800" cy="112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Доступность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</a:t>
            </a:r>
            <a:r>
              <a:rPr lang="ru-RU" sz="1400" dirty="0">
                <a:solidFill>
                  <a:schemeClr val="tx1"/>
                </a:solidFill>
              </a:rPr>
              <a:t>детей как </a:t>
            </a:r>
            <a:r>
              <a:rPr lang="ru-RU" sz="1400" b="1" dirty="0">
                <a:solidFill>
                  <a:schemeClr val="tx1"/>
                </a:solidFill>
              </a:rPr>
              <a:t>бюджетных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так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b="1" dirty="0">
                <a:solidFill>
                  <a:schemeClr val="tx1"/>
                </a:solidFill>
              </a:rPr>
              <a:t>платных</a:t>
            </a:r>
            <a:r>
              <a:rPr lang="ru-RU" sz="1400" dirty="0">
                <a:solidFill>
                  <a:schemeClr val="tx1"/>
                </a:solidFill>
              </a:rPr>
              <a:t> программ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3"/>
          </p:nvPr>
        </p:nvSpPr>
        <p:spPr>
          <a:xfrm>
            <a:off x="6929140" y="1371338"/>
            <a:ext cx="2010674" cy="267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Единовременное получение сертификата дополнительного образования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на каждого ребенка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 5 до 18 лет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(до 1 сентября 2020 г.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– только дети, проживающие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территории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ГО Красноуральск)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3216023" y="787920"/>
            <a:ext cx="459932" cy="466111"/>
            <a:chOff x="5941025" y="3634400"/>
            <a:chExt cx="467650" cy="467650"/>
          </a:xfrm>
        </p:grpSpPr>
        <p:sp>
          <p:nvSpPr>
            <p:cNvPr id="220" name="Google Shape;220;p2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83" l="1460" r="98175">
                        <a14:foregroundMark x1="44799" y1="44303" x2="44799" y2="44303"/>
                        <a14:foregroundMark x1="52372" y1="27165" x2="52372" y2="27165"/>
                        <a14:foregroundMark x1="50821" y1="20146" x2="50821" y2="20146"/>
                        <a14:foregroundMark x1="40237" y1="32726" x2="55839" y2="14585"/>
                        <a14:foregroundMark x1="56843" y1="12124" x2="41788" y2="20693"/>
                        <a14:foregroundMark x1="37774" y1="32726" x2="40237" y2="47311"/>
                        <a14:foregroundMark x1="57847" y1="19690" x2="74453" y2="24704"/>
                        <a14:foregroundMark x1="54836" y1="16682" x2="73449" y2="20146"/>
                        <a14:foregroundMark x1="76551" y1="26162" x2="67974" y2="49863"/>
                        <a14:foregroundMark x1="82026" y1="35278" x2="92153" y2="48861"/>
                        <a14:foregroundMark x1="81022" y1="34731" x2="88047" y2="30720"/>
                        <a14:foregroundMark x1="85584" y1="45852" x2="85584" y2="50866"/>
                        <a14:foregroundMark x1="29197" y1="71468" x2="69982" y2="66454"/>
                        <a14:foregroundMark x1="26186" y1="64904" x2="43248" y2="85506"/>
                        <a14:foregroundMark x1="34763" y1="65907" x2="34763" y2="65907"/>
                        <a14:foregroundMark x1="22628" y1="62899" x2="22628" y2="62899"/>
                        <a14:foregroundMark x1="27646" y1="47858" x2="24635" y2="49863"/>
                        <a14:foregroundMark x1="54380" y1="59435" x2="54380" y2="59435"/>
                        <a14:foregroundMark x1="49361" y1="48861" x2="54380" y2="56335"/>
                        <a14:foregroundMark x1="48814" y1="62899" x2="54380" y2="58432"/>
                        <a14:foregroundMark x1="60949" y1="53327" x2="65967" y2="45852"/>
                        <a14:foregroundMark x1="71442" y1="58432" x2="71442" y2="58432"/>
                        <a14:foregroundMark x1="59398" y1="80036" x2="31204" y2="80492"/>
                        <a14:foregroundMark x1="53376" y1="73473" x2="63960" y2="86053"/>
                        <a14:foregroundMark x1="23631" y1="88605" x2="65420" y2="88058"/>
                        <a14:foregroundMark x1="78011" y1="20146" x2="67974" y2="18140"/>
                        <a14:foregroundMark x1="78011" y1="19690" x2="70985" y2="19143"/>
                        <a14:foregroundMark x1="78558" y1="19143" x2="64964" y2="15679"/>
                        <a14:foregroundMark x1="42245" y1="18140" x2="51369" y2="16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5" y="2282476"/>
            <a:ext cx="2465125" cy="2467375"/>
          </a:xfrm>
          <a:prstGeom prst="rect">
            <a:avLst/>
          </a:prstGeom>
        </p:spPr>
      </p:pic>
      <p:grpSp>
        <p:nvGrpSpPr>
          <p:cNvPr id="22" name="Google Shape;532;p43"/>
          <p:cNvGrpSpPr/>
          <p:nvPr/>
        </p:nvGrpSpPr>
        <p:grpSpPr>
          <a:xfrm>
            <a:off x="7238082" y="787920"/>
            <a:ext cx="399294" cy="475137"/>
            <a:chOff x="596350" y="929175"/>
            <a:chExt cx="407950" cy="497475"/>
          </a:xfrm>
        </p:grpSpPr>
        <p:sp>
          <p:nvSpPr>
            <p:cNvPr id="23" name="Google Shape;533;p4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4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4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4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4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4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4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15;p43"/>
          <p:cNvGrpSpPr/>
          <p:nvPr/>
        </p:nvGrpSpPr>
        <p:grpSpPr>
          <a:xfrm>
            <a:off x="7555109" y="1045265"/>
            <a:ext cx="320378" cy="320378"/>
            <a:chOff x="1278900" y="2333250"/>
            <a:chExt cx="381175" cy="381175"/>
          </a:xfrm>
        </p:grpSpPr>
        <p:sp>
          <p:nvSpPr>
            <p:cNvPr id="31" name="Google Shape;616;p4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7;p4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8;p4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9;p43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26;p43"/>
          <p:cNvGrpSpPr/>
          <p:nvPr/>
        </p:nvGrpSpPr>
        <p:grpSpPr>
          <a:xfrm>
            <a:off x="5492088" y="1079805"/>
            <a:ext cx="295665" cy="334697"/>
            <a:chOff x="4630125" y="278900"/>
            <a:chExt cx="400675" cy="456675"/>
          </a:xfrm>
        </p:grpSpPr>
        <p:sp>
          <p:nvSpPr>
            <p:cNvPr id="36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31;p43"/>
          <p:cNvSpPr/>
          <p:nvPr/>
        </p:nvSpPr>
        <p:spPr>
          <a:xfrm>
            <a:off x="5034829" y="818061"/>
            <a:ext cx="473211" cy="4788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658;p43"/>
          <p:cNvGrpSpPr/>
          <p:nvPr/>
        </p:nvGrpSpPr>
        <p:grpSpPr>
          <a:xfrm>
            <a:off x="3066760" y="1024895"/>
            <a:ext cx="374011" cy="270572"/>
            <a:chOff x="5247525" y="3007275"/>
            <a:chExt cx="517575" cy="384825"/>
          </a:xfrm>
        </p:grpSpPr>
        <p:sp>
          <p:nvSpPr>
            <p:cNvPr id="58" name="Google Shape;659;p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0;p4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518356" y="691912"/>
            <a:ext cx="3861661" cy="4398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Получить </a:t>
            </a:r>
            <a:r>
              <a:rPr lang="ru-RU" sz="1800" b="1" dirty="0">
                <a:solidFill>
                  <a:schemeClr val="tx1"/>
                </a:solidFill>
              </a:rPr>
              <a:t>сертификат </a:t>
            </a:r>
            <a:r>
              <a:rPr lang="ru-RU" sz="1800" b="1" dirty="0" smtClean="0">
                <a:solidFill>
                  <a:schemeClr val="tx1"/>
                </a:solidFill>
              </a:rPr>
              <a:t>ДО:</a:t>
            </a:r>
          </a:p>
          <a:p>
            <a:pPr marL="139700" lv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Куда, к </a:t>
            </a:r>
            <a:r>
              <a:rPr lang="ru-RU" sz="1800" b="1" dirty="0" smtClean="0">
                <a:solidFill>
                  <a:schemeClr val="tx1"/>
                </a:solidFill>
              </a:rPr>
              <a:t>кому можно </a:t>
            </a:r>
            <a:r>
              <a:rPr lang="ru-RU" sz="1800" b="1" dirty="0">
                <a:solidFill>
                  <a:schemeClr val="tx1"/>
                </a:solidFill>
              </a:rPr>
              <a:t>обращаться: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139700" lvl="0" indent="0">
              <a:spcBef>
                <a:spcPts val="0"/>
              </a:spcBef>
              <a:buNone/>
            </a:pPr>
            <a:r>
              <a:rPr lang="en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800" dirty="0" smtClean="0">
                <a:solidFill>
                  <a:schemeClr val="tx1"/>
                </a:solidFill>
              </a:rPr>
              <a:t>муниципальные </a:t>
            </a:r>
            <a:r>
              <a:rPr lang="ru-RU" sz="1800" dirty="0">
                <a:solidFill>
                  <a:schemeClr val="tx1"/>
                </a:solidFill>
              </a:rPr>
              <a:t>учреждения дополнительного </a:t>
            </a:r>
            <a:r>
              <a:rPr lang="ru-RU" sz="1800" dirty="0" smtClean="0">
                <a:solidFill>
                  <a:schemeClr val="tx1"/>
                </a:solidFill>
              </a:rPr>
              <a:t>образования (МАУ ДО ДЮЦ «Ровесник», 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e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</a:t>
            </a:r>
            <a:r>
              <a:rPr lang="ru-RU" sz="1800" dirty="0">
                <a:solidFill>
                  <a:schemeClr val="tx1"/>
                </a:solidFill>
              </a:rPr>
              <a:t> МО Управление </a:t>
            </a:r>
            <a:r>
              <a:rPr lang="ru-RU" sz="1800" dirty="0" smtClean="0">
                <a:solidFill>
                  <a:schemeClr val="tx1"/>
                </a:solidFill>
              </a:rPr>
              <a:t>образованием,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en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самостоятельно </a:t>
            </a:r>
            <a:r>
              <a:rPr lang="ru-RU" sz="1800" dirty="0" smtClean="0">
                <a:solidFill>
                  <a:schemeClr val="tx1"/>
                </a:solidFill>
              </a:rPr>
              <a:t>через </a:t>
            </a:r>
            <a:r>
              <a:rPr lang="ru-RU" sz="1800" dirty="0">
                <a:solidFill>
                  <a:schemeClr val="tx1"/>
                </a:solidFill>
              </a:rPr>
              <a:t>сайт </a:t>
            </a:r>
            <a:r>
              <a:rPr lang="en-US" sz="1800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800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sz="1800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sz="1800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800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sz="1800" dirty="0">
                <a:solidFill>
                  <a:schemeClr val="tx1"/>
                </a:solidFill>
              </a:rPr>
              <a:t>   </a:t>
            </a:r>
          </a:p>
          <a:p>
            <a:pPr marL="139700" lvl="0" indent="0">
              <a:buNone/>
            </a:pPr>
            <a:r>
              <a:rPr lang="ru-RU" sz="1800" b="1" u="sng" dirty="0" smtClean="0">
                <a:solidFill>
                  <a:schemeClr val="tx1"/>
                </a:solidFill>
              </a:rPr>
              <a:t>После 29 июля – доступ открыт ВСЕМ</a:t>
            </a:r>
          </a:p>
          <a:p>
            <a:pPr marL="13970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6250554" y="248981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бесплатные программы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7511842" y="2494553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6466901" y="262684"/>
            <a:ext cx="2089883" cy="1995774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Получить сертификат ДО</a:t>
            </a:r>
            <a:endParaRPr sz="16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6" name="Google Shape;156;p22"/>
          <p:cNvCxnSpPr/>
          <p:nvPr/>
        </p:nvCxnSpPr>
        <p:spPr>
          <a:xfrm>
            <a:off x="7773931" y="2082050"/>
            <a:ext cx="365458" cy="676281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77311" y="56375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cxnSp>
        <p:nvCxnSpPr>
          <p:cNvPr id="19" name="Google Shape;156;p22"/>
          <p:cNvCxnSpPr/>
          <p:nvPr/>
        </p:nvCxnSpPr>
        <p:spPr>
          <a:xfrm flipH="1">
            <a:off x="7097494" y="2087452"/>
            <a:ext cx="341932" cy="670879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grpSp>
        <p:nvGrpSpPr>
          <p:cNvPr id="26" name="Google Shape;526;p43"/>
          <p:cNvGrpSpPr/>
          <p:nvPr/>
        </p:nvGrpSpPr>
        <p:grpSpPr>
          <a:xfrm>
            <a:off x="2729626" y="334063"/>
            <a:ext cx="520424" cy="604479"/>
            <a:chOff x="4630125" y="278900"/>
            <a:chExt cx="400675" cy="456675"/>
          </a:xfrm>
        </p:grpSpPr>
        <p:sp>
          <p:nvSpPr>
            <p:cNvPr id="27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54773" r="6235"/>
          <a:stretch/>
        </p:blipFill>
        <p:spPr>
          <a:xfrm>
            <a:off x="412393" y="2279743"/>
            <a:ext cx="1780313" cy="256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476658" y="-99181"/>
            <a:ext cx="367367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r>
              <a:rPr lang="ru-RU" sz="1800" b="1" dirty="0">
                <a:solidFill>
                  <a:schemeClr val="tx1"/>
                </a:solidFill>
              </a:rPr>
              <a:t>Получить сертификат ДО: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52961" y="739263"/>
            <a:ext cx="2700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Можно самостоятельно, если у </a:t>
            </a:r>
            <a:r>
              <a:rPr lang="ru-RU" sz="1200" dirty="0"/>
              <a:t>Вас есть доступ в </a:t>
            </a:r>
            <a:r>
              <a:rPr lang="ru-RU" sz="1200" dirty="0" smtClean="0"/>
              <a:t>Интернет:</a:t>
            </a:r>
          </a:p>
          <a:p>
            <a:pPr algn="ctr"/>
            <a:r>
              <a:rPr lang="ru-RU" sz="1200" dirty="0" smtClean="0"/>
              <a:t>Формирование заявки ребенком (родителем) самостоятельно на сайте </a:t>
            </a:r>
            <a:r>
              <a:rPr lang="en-US" sz="1200" u="sng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888725" y="158491"/>
            <a:ext cx="275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Вы предпочитаете обратиться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 </a:t>
            </a:r>
            <a:r>
              <a:rPr lang="ru-RU" sz="1200" dirty="0"/>
              <a:t>сертификатом </a:t>
            </a:r>
            <a:r>
              <a:rPr lang="ru-RU" sz="1200" dirty="0" smtClean="0"/>
              <a:t>лично </a:t>
            </a:r>
            <a:br>
              <a:rPr lang="ru-RU" sz="1200" dirty="0" smtClean="0"/>
            </a:br>
            <a:r>
              <a:rPr lang="ru-RU" sz="1200" dirty="0" smtClean="0"/>
              <a:t>в организацию </a:t>
            </a:r>
          </a:p>
          <a:p>
            <a:pPr algn="ctr"/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34506" b="3116"/>
          <a:stretch/>
        </p:blipFill>
        <p:spPr>
          <a:xfrm>
            <a:off x="2710505" y="1857422"/>
            <a:ext cx="2714592" cy="225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327360" y="4323471"/>
            <a:ext cx="161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1. </a:t>
            </a:r>
          </a:p>
          <a:p>
            <a:pPr algn="ctr"/>
            <a:r>
              <a:rPr lang="ru-RU" sz="1200" dirty="0" smtClean="0"/>
              <a:t>Нажать кнопку «Получить сертификат»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14314" y="4330744"/>
            <a:ext cx="139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2. </a:t>
            </a:r>
            <a:r>
              <a:rPr lang="ru-RU" sz="1200" dirty="0" smtClean="0"/>
              <a:t>Подтверждение </a:t>
            </a:r>
            <a:r>
              <a:rPr lang="ru-RU" sz="1200" dirty="0" err="1" smtClean="0"/>
              <a:t>эл.почты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0619" y="4320842"/>
            <a:ext cx="132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3.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Создание заявки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816909" y="4320842"/>
            <a:ext cx="200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4. </a:t>
            </a:r>
          </a:p>
          <a:p>
            <a:pPr algn="ctr"/>
            <a:r>
              <a:rPr lang="ru-RU" sz="1200" dirty="0" smtClean="0"/>
              <a:t>Подписание заявления,</a:t>
            </a:r>
            <a:endParaRPr lang="ru-RU" sz="1200" dirty="0"/>
          </a:p>
          <a:p>
            <a:pPr algn="ctr"/>
            <a:r>
              <a:rPr lang="ru-RU" sz="1200" dirty="0" smtClean="0"/>
              <a:t>предоставление в организацию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95632" y="4304512"/>
            <a:ext cx="1216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5. </a:t>
            </a:r>
          </a:p>
          <a:p>
            <a:pPr algn="ctr"/>
            <a:r>
              <a:rPr lang="ru-RU" sz="1200" dirty="0" smtClean="0"/>
              <a:t>Получение сертификата на </a:t>
            </a:r>
            <a:r>
              <a:rPr lang="ru-RU" sz="1200" dirty="0" err="1" smtClean="0"/>
              <a:t>эл.почту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28" y="4263521"/>
            <a:ext cx="358985" cy="4218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73" y="4241487"/>
            <a:ext cx="358985" cy="42180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34" y="4263521"/>
            <a:ext cx="358985" cy="4218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48" y="4241487"/>
            <a:ext cx="358985" cy="4218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52975" y="1011773"/>
            <a:ext cx="3458823" cy="277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Необходимые оригиналы </a:t>
            </a:r>
            <a:r>
              <a:rPr lang="ru-RU" b="1" dirty="0" smtClean="0"/>
              <a:t>документов:</a:t>
            </a:r>
          </a:p>
          <a:p>
            <a:pPr algn="ctr"/>
            <a:r>
              <a:rPr lang="ru-RU" dirty="0" smtClean="0"/>
              <a:t>1.Свидетельство </a:t>
            </a:r>
            <a:r>
              <a:rPr lang="ru-RU" dirty="0"/>
              <a:t>о рождении ребенка или паспорт гражданина </a:t>
            </a:r>
            <a:r>
              <a:rPr lang="ru-RU" dirty="0" smtClean="0"/>
              <a:t>РФ;</a:t>
            </a:r>
          </a:p>
          <a:p>
            <a:pPr algn="ctr"/>
            <a:r>
              <a:rPr lang="ru-RU" dirty="0" smtClean="0"/>
              <a:t>2.</a:t>
            </a:r>
            <a:r>
              <a:rPr lang="ru-RU" dirty="0"/>
              <a:t> Документ, удостоверяющий личность родителя (законного представителя) </a:t>
            </a:r>
            <a:r>
              <a:rPr lang="ru-RU" dirty="0" smtClean="0"/>
              <a:t>ребенка;</a:t>
            </a:r>
          </a:p>
          <a:p>
            <a:pPr algn="ctr"/>
            <a:r>
              <a:rPr lang="ru-RU" dirty="0" smtClean="0"/>
              <a:t>3. Документ</a:t>
            </a:r>
            <a:r>
              <a:rPr lang="ru-RU" dirty="0"/>
              <a:t>, подтверждающий проживание ребенка на территории городского округа </a:t>
            </a:r>
            <a:r>
              <a:rPr lang="ru-RU" dirty="0" smtClean="0"/>
              <a:t>Красноуральск (справка ребенка со школы).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75"/>
            <a:ext cx="2576945" cy="112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Сертификат – это реестровая запись о включении ребенка в систему дополнительного образования с целью учета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84439"/>
            <a:ext cx="2576945" cy="135081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2019 учебного года ребенок</a:t>
            </a:r>
          </a:p>
          <a:p>
            <a:pPr algn="ctr"/>
            <a:r>
              <a:rPr lang="ru-RU" b="1" dirty="0" smtClean="0"/>
              <a:t>БЕЗ СЕРТИФИКАТА</a:t>
            </a:r>
          </a:p>
          <a:p>
            <a:pPr algn="ctr"/>
            <a:r>
              <a:rPr lang="ru-RU" dirty="0" smtClean="0"/>
              <a:t> НЕ сможет получать дополнительное образование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2435258"/>
            <a:ext cx="2576945" cy="2700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Дополнительное образование осуществляется в следующих образовательных организациях:</a:t>
            </a:r>
          </a:p>
          <a:p>
            <a:pPr algn="ctr"/>
            <a:r>
              <a:rPr lang="ru-RU" dirty="0" smtClean="0"/>
              <a:t>МАУ ДО ДЮЦ «Ровесник»</a:t>
            </a:r>
          </a:p>
          <a:p>
            <a:pPr algn="ctr"/>
            <a:r>
              <a:rPr lang="ru-RU" dirty="0" smtClean="0"/>
              <a:t>МАОУ ДО «ДШИ» </a:t>
            </a:r>
          </a:p>
          <a:p>
            <a:pPr algn="ctr"/>
            <a:r>
              <a:rPr lang="ru-RU" dirty="0" smtClean="0"/>
              <a:t>МБОУ СОШ №2</a:t>
            </a:r>
          </a:p>
          <a:p>
            <a:pPr algn="ctr"/>
            <a:r>
              <a:rPr lang="ru-RU" dirty="0" smtClean="0"/>
              <a:t>МАОУ СОШ №3</a:t>
            </a:r>
          </a:p>
          <a:p>
            <a:pPr algn="ctr"/>
            <a:r>
              <a:rPr lang="ru-RU" dirty="0" smtClean="0"/>
              <a:t>МАОУ СОШ №6</a:t>
            </a:r>
          </a:p>
          <a:p>
            <a:pPr algn="ctr"/>
            <a:r>
              <a:rPr lang="ru-RU" dirty="0" smtClean="0"/>
              <a:t>МАОУ СОШ №8</a:t>
            </a: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16909" y="270164"/>
            <a:ext cx="542327" cy="3038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248397" y="411182"/>
            <a:ext cx="304578" cy="282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2" y="630090"/>
            <a:ext cx="3872401" cy="847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программы</a:t>
            </a:r>
            <a:r>
              <a:rPr lang="ru-RU" sz="1600" b="1" dirty="0" smtClean="0">
                <a:solidFill>
                  <a:schemeClr val="tx1"/>
                </a:solidFill>
              </a:rPr>
              <a:t>  можно </a:t>
            </a:r>
            <a:r>
              <a:rPr lang="ru-RU" sz="2000" b="1" u="sng" dirty="0" smtClean="0">
                <a:solidFill>
                  <a:schemeClr val="tx1"/>
                </a:solidFill>
              </a:rPr>
              <a:t>после </a:t>
            </a:r>
            <a:r>
              <a:rPr lang="ru-RU" sz="2000" b="1" u="sng" dirty="0">
                <a:solidFill>
                  <a:schemeClr val="tx1"/>
                </a:solidFill>
              </a:rPr>
              <a:t>9</a:t>
            </a:r>
            <a:r>
              <a:rPr lang="ru-RU" sz="2000" b="1" u="sng" dirty="0" smtClean="0">
                <a:solidFill>
                  <a:schemeClr val="tx1"/>
                </a:solidFill>
              </a:rPr>
              <a:t> сентября 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7418342" y="13220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1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бесплатные программы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0;p22"/>
          <p:cNvSpPr txBox="1">
            <a:spLocks/>
          </p:cNvSpPr>
          <p:nvPr/>
        </p:nvSpPr>
        <p:spPr>
          <a:xfrm>
            <a:off x="2729626" y="1307139"/>
            <a:ext cx="6414374" cy="15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Font typeface="Nunito Sans"/>
              <a:buNone/>
            </a:pPr>
            <a:r>
              <a:rPr lang="ru-RU" dirty="0" smtClean="0">
                <a:solidFill>
                  <a:schemeClr val="tx1"/>
                </a:solidFill>
              </a:rPr>
              <a:t>Реестры программ, которые можно выбрать:</a:t>
            </a:r>
          </a:p>
          <a:p>
            <a:pPr marL="0" indent="0">
              <a:buNone/>
            </a:pPr>
            <a:r>
              <a:rPr lang="e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предпрофессиональных </a:t>
            </a:r>
            <a:r>
              <a:rPr lang="ru-RU" sz="1200" b="1" dirty="0">
                <a:solidFill>
                  <a:schemeClr val="tx1"/>
                </a:solidFill>
              </a:rPr>
              <a:t>программ (МАОУ ДО «ДШИ</a:t>
            </a:r>
            <a:r>
              <a:rPr lang="ru-RU" sz="1200" b="1" dirty="0" smtClean="0">
                <a:solidFill>
                  <a:schemeClr val="tx1"/>
                </a:solidFill>
              </a:rPr>
              <a:t>»)</a:t>
            </a:r>
          </a:p>
          <a:p>
            <a:pPr marL="0" indent="0">
              <a:buNone/>
            </a:pPr>
            <a:r>
              <a:rPr lang="e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значимых программ</a:t>
            </a:r>
          </a:p>
          <a:p>
            <a:pPr marL="0" indent="0">
              <a:buNone/>
            </a:pPr>
            <a:r>
              <a:rPr lang="e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Реестр общеразвивающих программ</a:t>
            </a:r>
          </a:p>
          <a:p>
            <a:pPr marL="0" indent="0">
              <a:buNone/>
            </a:pPr>
            <a:r>
              <a:rPr lang="e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</a:t>
            </a:r>
            <a:r>
              <a:rPr lang="ru-RU" sz="1200" dirty="0">
                <a:solidFill>
                  <a:schemeClr val="tx1"/>
                </a:solidFill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</a:rPr>
              <a:t>Реестр </a:t>
            </a:r>
            <a:r>
              <a:rPr lang="ru-RU" sz="1200" b="1" dirty="0">
                <a:solidFill>
                  <a:schemeClr val="tx1"/>
                </a:solidFill>
              </a:rPr>
              <a:t>сертифицированных </a:t>
            </a:r>
            <a:r>
              <a:rPr lang="ru-RU" sz="1200" b="1" dirty="0" smtClean="0">
                <a:solidFill>
                  <a:schemeClr val="tx1"/>
                </a:solidFill>
              </a:rPr>
              <a:t>программ - (МАУ ДО ДЮЦ «Ровесник»)</a:t>
            </a:r>
            <a:endParaRPr lang="ru-RU" sz="1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Nunito Sans"/>
              <a:buNone/>
            </a:pPr>
            <a:endParaRPr lang="ru-RU" sz="1050" dirty="0" smtClean="0">
              <a:solidFill>
                <a:schemeClr val="tx1"/>
              </a:solidFill>
            </a:endParaRPr>
          </a:p>
          <a:p>
            <a:pPr marL="0" indent="0">
              <a:buFont typeface="Nunito Sans"/>
              <a:buNone/>
            </a:pPr>
            <a:r>
              <a:rPr lang="ru-RU" sz="1050" dirty="0" smtClean="0">
                <a:solidFill>
                  <a:schemeClr val="tx1"/>
                </a:solidFill>
              </a:rPr>
              <a:t> </a:t>
            </a:r>
            <a:endParaRPr lang="ru-RU" sz="1050" dirty="0">
              <a:solidFill>
                <a:schemeClr val="tx1"/>
              </a:solidFill>
            </a:endParaRPr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783" t="10439" r="10571" b="5462"/>
          <a:stretch/>
        </p:blipFill>
        <p:spPr>
          <a:xfrm>
            <a:off x="3250050" y="3021460"/>
            <a:ext cx="3109186" cy="18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22"/>
          <p:cNvSpPr/>
          <p:nvPr/>
        </p:nvSpPr>
        <p:spPr>
          <a:xfrm>
            <a:off x="7287363" y="187698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</a:t>
            </a:r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3" y="630090"/>
            <a:ext cx="4041507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Выбрать платную </a:t>
            </a:r>
            <a:r>
              <a:rPr lang="ru-RU" sz="1800" b="1" dirty="0">
                <a:solidFill>
                  <a:schemeClr val="tx1"/>
                </a:solidFill>
              </a:rPr>
              <a:t>программу для оплаты сертификатом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2688557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</a:t>
            </a:r>
            <a:r>
              <a:rPr lang="ru-RU" b="1" dirty="0" smtClean="0"/>
              <a:t>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7952145" y="1322025"/>
            <a:ext cx="294995" cy="27550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50;p22"/>
          <p:cNvSpPr txBox="1">
            <a:spLocks/>
          </p:cNvSpPr>
          <p:nvPr/>
        </p:nvSpPr>
        <p:spPr>
          <a:xfrm>
            <a:off x="2619458" y="1453830"/>
            <a:ext cx="6096440" cy="38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Как </a:t>
            </a:r>
            <a:r>
              <a:rPr lang="ru-RU" sz="1200" b="1" dirty="0">
                <a:solidFill>
                  <a:schemeClr val="tx1"/>
                </a:solidFill>
              </a:rPr>
              <a:t>будет проходить списание средств с сертификата</a:t>
            </a:r>
            <a:r>
              <a:rPr lang="ru-RU" sz="120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5" name="Google Shape;369;p34"/>
          <p:cNvSpPr/>
          <p:nvPr/>
        </p:nvSpPr>
        <p:spPr>
          <a:xfrm>
            <a:off x="5217225" y="1889108"/>
            <a:ext cx="472800" cy="472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70;p34"/>
          <p:cNvSpPr/>
          <p:nvPr/>
        </p:nvSpPr>
        <p:spPr>
          <a:xfrm>
            <a:off x="7097262" y="1889108"/>
            <a:ext cx="472800" cy="472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74;p34"/>
          <p:cNvSpPr/>
          <p:nvPr/>
        </p:nvSpPr>
        <p:spPr>
          <a:xfrm>
            <a:off x="3337187" y="1889108"/>
            <a:ext cx="472800" cy="472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76;p34"/>
          <p:cNvSpPr txBox="1">
            <a:spLocks/>
          </p:cNvSpPr>
          <p:nvPr/>
        </p:nvSpPr>
        <p:spPr>
          <a:xfrm>
            <a:off x="2619458" y="2330439"/>
            <a:ext cx="2216947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По </a:t>
            </a:r>
            <a:r>
              <a:rPr lang="ru-RU" sz="1100" dirty="0">
                <a:solidFill>
                  <a:schemeClr val="tx1"/>
                </a:solidFill>
              </a:rPr>
              <a:t>итогам </a:t>
            </a:r>
            <a:r>
              <a:rPr lang="ru-RU" sz="1100" b="1" dirty="0">
                <a:solidFill>
                  <a:schemeClr val="tx1"/>
                </a:solidFill>
              </a:rPr>
              <a:t>каждого месяца </a:t>
            </a:r>
            <a:r>
              <a:rPr lang="ru-RU" sz="1100" b="1" dirty="0" smtClean="0">
                <a:solidFill>
                  <a:schemeClr val="tx1"/>
                </a:solidFill>
              </a:rPr>
              <a:t/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по </a:t>
            </a:r>
            <a:r>
              <a:rPr lang="ru-RU" sz="1100" dirty="0">
                <a:solidFill>
                  <a:schemeClr val="tx1"/>
                </a:solidFill>
              </a:rPr>
              <a:t>факту пребывания ребенка зачисленным на программу – </a:t>
            </a:r>
            <a:r>
              <a:rPr lang="ru-RU" sz="1100" b="1" dirty="0">
                <a:solidFill>
                  <a:schemeClr val="tx1"/>
                </a:solidFill>
              </a:rPr>
              <a:t>списание суммы средств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с </a:t>
            </a:r>
            <a:r>
              <a:rPr lang="ru-RU" sz="1100" dirty="0">
                <a:solidFill>
                  <a:schemeClr val="tx1"/>
                </a:solidFill>
              </a:rPr>
              <a:t>сертификата в соответствии со стоимостью программы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Google Shape;376;p34"/>
          <p:cNvSpPr txBox="1">
            <a:spLocks/>
          </p:cNvSpPr>
          <p:nvPr/>
        </p:nvSpPr>
        <p:spPr>
          <a:xfrm>
            <a:off x="4913137" y="2320988"/>
            <a:ext cx="1903704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При </a:t>
            </a:r>
            <a:r>
              <a:rPr lang="ru-RU" sz="1100" dirty="0">
                <a:solidFill>
                  <a:schemeClr val="tx1"/>
                </a:solidFill>
              </a:rPr>
              <a:t>отсутствии без уважительной причины  </a:t>
            </a:r>
            <a:r>
              <a:rPr lang="ru-RU" sz="1100" b="1" dirty="0">
                <a:solidFill>
                  <a:schemeClr val="tx1"/>
                </a:solidFill>
              </a:rPr>
              <a:t>списание происходит как по факту </a:t>
            </a:r>
            <a:r>
              <a:rPr lang="ru-RU" sz="1100" b="1" dirty="0" smtClean="0">
                <a:solidFill>
                  <a:schemeClr val="tx1"/>
                </a:solidFill>
              </a:rPr>
              <a:t>посещения</a:t>
            </a:r>
          </a:p>
        </p:txBody>
      </p:sp>
      <p:sp>
        <p:nvSpPr>
          <p:cNvPr id="52" name="Google Shape;376;p34"/>
          <p:cNvSpPr txBox="1">
            <a:spLocks/>
          </p:cNvSpPr>
          <p:nvPr/>
        </p:nvSpPr>
        <p:spPr>
          <a:xfrm>
            <a:off x="6843672" y="2328844"/>
            <a:ext cx="2047998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Прекращение </a:t>
            </a:r>
            <a:r>
              <a:rPr lang="ru-RU" sz="1100" dirty="0">
                <a:solidFill>
                  <a:schemeClr val="tx1"/>
                </a:solidFill>
              </a:rPr>
              <a:t>списания средств только </a:t>
            </a:r>
            <a:r>
              <a:rPr lang="ru-RU" sz="1100" b="1" dirty="0">
                <a:solidFill>
                  <a:schemeClr val="tx1"/>
                </a:solidFill>
              </a:rPr>
              <a:t>после заявления об отчислении с программы</a:t>
            </a:r>
            <a:r>
              <a:rPr lang="ru-RU" sz="1100" dirty="0">
                <a:solidFill>
                  <a:schemeClr val="tx1"/>
                </a:solidFill>
              </a:rPr>
              <a:t>!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53" name="Google Shape;671;p43"/>
          <p:cNvGrpSpPr/>
          <p:nvPr/>
        </p:nvGrpSpPr>
        <p:grpSpPr>
          <a:xfrm>
            <a:off x="3212091" y="2142690"/>
            <a:ext cx="377700" cy="253852"/>
            <a:chOff x="1244800" y="3717225"/>
            <a:chExt cx="449375" cy="302025"/>
          </a:xfrm>
        </p:grpSpPr>
        <p:sp>
          <p:nvSpPr>
            <p:cNvPr id="54" name="Google Shape;672;p43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3;p43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4;p43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5;p43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6;p43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7;p43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730;p43"/>
          <p:cNvSpPr/>
          <p:nvPr/>
        </p:nvSpPr>
        <p:spPr>
          <a:xfrm>
            <a:off x="5142845" y="211911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729;p43"/>
          <p:cNvSpPr/>
          <p:nvPr/>
        </p:nvSpPr>
        <p:spPr>
          <a:xfrm>
            <a:off x="7023029" y="208637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 w="127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2832" y="3993338"/>
            <a:ext cx="1195987" cy="1187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063" y1="47795" x2="51063" y2="4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96" y="3689936"/>
            <a:ext cx="1698898" cy="11796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7" y="4106892"/>
            <a:ext cx="548550" cy="64454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8">
            <a:grayscl/>
          </a:blip>
          <a:srcRect l="54773" r="6235"/>
          <a:stretch/>
        </p:blipFill>
        <p:spPr>
          <a:xfrm rot="343552">
            <a:off x="4367630" y="4028974"/>
            <a:ext cx="656243" cy="9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23" y="4106892"/>
            <a:ext cx="548550" cy="644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2843" y1="96243" x2="32843" y2="96243"/>
                        <a14:foregroundMark x1="38725" y1="97496" x2="44608" y2="9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9" y="3964410"/>
            <a:ext cx="979505" cy="89467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3" y="4089480"/>
            <a:ext cx="548550" cy="6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50" name="Google Shape;250;p28"/>
          <p:cNvGrpSpPr/>
          <p:nvPr/>
        </p:nvGrpSpPr>
        <p:grpSpPr>
          <a:xfrm>
            <a:off x="3534711" y="443475"/>
            <a:ext cx="4877494" cy="4256550"/>
            <a:chOff x="3543045" y="537300"/>
            <a:chExt cx="4392899" cy="4256550"/>
          </a:xfrm>
        </p:grpSpPr>
        <p:sp>
          <p:nvSpPr>
            <p:cNvPr id="251" name="Google Shape;251;p28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 smtClean="0"/>
                <a:t>Увеличение </a:t>
              </a:r>
              <a:r>
                <a:rPr lang="ru-RU" dirty="0"/>
                <a:t>спектра и количества </a:t>
              </a:r>
              <a:r>
                <a:rPr lang="ru-RU" sz="1050" dirty="0"/>
                <a:t>сертифицированных</a:t>
              </a:r>
              <a:r>
                <a:rPr lang="ru-RU" dirty="0"/>
                <a:t> программ</a:t>
              </a: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5973828" y="570351"/>
              <a:ext cx="1906800" cy="1906800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/>
                <a:t>Включение в систему детей, проживающих в </a:t>
              </a:r>
              <a:r>
                <a:rPr lang="ru-RU" sz="1100" dirty="0" err="1" smtClean="0"/>
                <a:t>Красноураске</a:t>
              </a:r>
              <a:r>
                <a:rPr lang="ru-RU" dirty="0" smtClean="0"/>
                <a:t>                                                                                    </a:t>
              </a:r>
              <a:endParaRPr lang="ru-RU" dirty="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543045" y="2887050"/>
              <a:ext cx="1982356" cy="19068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/>
              <a:r>
                <a:rPr lang="ru-RU" dirty="0"/>
                <a:t>Повышение качества программ </a:t>
              </a:r>
              <a:r>
                <a:rPr lang="ru-RU" sz="1200" dirty="0"/>
                <a:t>дополнительного</a:t>
              </a:r>
              <a:r>
                <a:rPr lang="ru-RU" dirty="0"/>
                <a:t> образования </a:t>
              </a: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5973828" y="2876033"/>
              <a:ext cx="1962116" cy="1906800"/>
            </a:xfrm>
            <a:prstGeom prst="ellipse">
              <a:avLst/>
            </a:prstGeom>
            <a:solidFill>
              <a:srgbClr val="ED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1300" dirty="0" smtClean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 smtClean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Реализация права родителей выбирать,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 smtClean="0">
                  <a:solidFill>
                    <a:schemeClr val="tx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где и по какой программе обучаться ребенку</a:t>
              </a:r>
              <a:endParaRPr sz="1300" dirty="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55" name="Google Shape;255;p28"/>
          <p:cNvSpPr/>
          <p:nvPr/>
        </p:nvSpPr>
        <p:spPr>
          <a:xfrm>
            <a:off x="5115971" y="1770557"/>
            <a:ext cx="1809879" cy="178817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5254846" y="1861736"/>
            <a:ext cx="1571466" cy="1552623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8"/>
          <p:cNvGrpSpPr/>
          <p:nvPr/>
        </p:nvGrpSpPr>
        <p:grpSpPr>
          <a:xfrm>
            <a:off x="7237056" y="2886093"/>
            <a:ext cx="215966" cy="342399"/>
            <a:chOff x="6718575" y="2318625"/>
            <a:chExt cx="256950" cy="407375"/>
          </a:xfrm>
        </p:grpSpPr>
        <p:sp>
          <p:nvSpPr>
            <p:cNvPr id="295" name="Google Shape;295;p2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310446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/>
              <a:t>Перспективы</a:t>
            </a:r>
            <a:br>
              <a:rPr lang="ru-RU" b="1" dirty="0" smtClean="0"/>
            </a:br>
            <a:r>
              <a:rPr lang="ru-RU" b="1" dirty="0" smtClean="0"/>
              <a:t>развития</a:t>
            </a:r>
            <a:endParaRPr lang="ru-RU" dirty="0"/>
          </a:p>
        </p:txBody>
      </p:sp>
      <p:grpSp>
        <p:nvGrpSpPr>
          <p:cNvPr id="59" name="Google Shape;640;p43"/>
          <p:cNvGrpSpPr/>
          <p:nvPr/>
        </p:nvGrpSpPr>
        <p:grpSpPr>
          <a:xfrm>
            <a:off x="4427993" y="2987279"/>
            <a:ext cx="345971" cy="325505"/>
            <a:chOff x="5972700" y="2330200"/>
            <a:chExt cx="411625" cy="387275"/>
          </a:xfrm>
        </p:grpSpPr>
        <p:sp>
          <p:nvSpPr>
            <p:cNvPr id="60" name="Google Shape;641;p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2;p4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33;p43"/>
          <p:cNvGrpSpPr/>
          <p:nvPr/>
        </p:nvGrpSpPr>
        <p:grpSpPr>
          <a:xfrm>
            <a:off x="6999970" y="729890"/>
            <a:ext cx="140237" cy="318339"/>
            <a:chOff x="4747025" y="2332025"/>
            <a:chExt cx="166850" cy="378750"/>
          </a:xfrm>
        </p:grpSpPr>
        <p:sp>
          <p:nvSpPr>
            <p:cNvPr id="63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36;p43"/>
          <p:cNvGrpSpPr/>
          <p:nvPr/>
        </p:nvGrpSpPr>
        <p:grpSpPr>
          <a:xfrm>
            <a:off x="7185259" y="630585"/>
            <a:ext cx="145343" cy="422729"/>
            <a:chOff x="4071800" y="2269925"/>
            <a:chExt cx="172925" cy="502950"/>
          </a:xfrm>
        </p:grpSpPr>
        <p:sp>
          <p:nvSpPr>
            <p:cNvPr id="66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633;p43"/>
          <p:cNvGrpSpPr/>
          <p:nvPr/>
        </p:nvGrpSpPr>
        <p:grpSpPr>
          <a:xfrm>
            <a:off x="7378114" y="740873"/>
            <a:ext cx="140237" cy="318339"/>
            <a:chOff x="4747025" y="2332025"/>
            <a:chExt cx="166850" cy="378750"/>
          </a:xfrm>
        </p:grpSpPr>
        <p:sp>
          <p:nvSpPr>
            <p:cNvPr id="77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526;p43"/>
          <p:cNvGrpSpPr/>
          <p:nvPr/>
        </p:nvGrpSpPr>
        <p:grpSpPr>
          <a:xfrm>
            <a:off x="4508788" y="617819"/>
            <a:ext cx="336767" cy="383835"/>
            <a:chOff x="4630125" y="278900"/>
            <a:chExt cx="400675" cy="456675"/>
          </a:xfrm>
        </p:grpSpPr>
        <p:sp>
          <p:nvSpPr>
            <p:cNvPr id="80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05" r="74573" b="23680"/>
          <a:stretch/>
        </p:blipFill>
        <p:spPr>
          <a:xfrm>
            <a:off x="5575398" y="2113858"/>
            <a:ext cx="913427" cy="1002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7" b="98487" l="4144" r="97117">
                        <a14:foregroundMark x1="29099" y1="25860" x2="11802" y2="58047"/>
                        <a14:foregroundMark x1="20721" y1="37001" x2="11171" y2="52270"/>
                        <a14:foregroundMark x1="20090" y1="35763" x2="17297" y2="38102"/>
                        <a14:foregroundMark x1="10450" y1="51032" x2="7658" y2="60660"/>
                        <a14:foregroundMark x1="7207" y1="67538" x2="8919" y2="77166"/>
                        <a14:foregroundMark x1="18288" y1="85007" x2="19550" y2="82531"/>
                        <a14:foregroundMark x1="21622" y1="83081" x2="33423" y2="83494"/>
                        <a14:foregroundMark x1="25405" y1="73865" x2="25135" y2="49656"/>
                        <a14:foregroundMark x1="31081" y1="74966" x2="28649" y2="57772"/>
                        <a14:foregroundMark x1="58018" y1="82669" x2="57838" y2="72352"/>
                        <a14:foregroundMark x1="29910" y1="56396" x2="32342" y2="72765"/>
                        <a14:foregroundMark x1="80721" y1="70839" x2="80450" y2="81568"/>
                        <a14:foregroundMark x1="79189" y1="84869" x2="82523" y2="84594"/>
                        <a14:foregroundMark x1="83243" y1="84869" x2="82973" y2="82531"/>
                        <a14:foregroundMark x1="85766" y1="70702" x2="92613" y2="77717"/>
                        <a14:foregroundMark x1="91081" y1="74553" x2="89009" y2="72627"/>
                        <a14:foregroundMark x1="86306" y1="70014" x2="91351" y2="73453"/>
                        <a14:backgroundMark x1="36847" y1="62724" x2="36847" y2="62724"/>
                        <a14:backgroundMark x1="33874" y1="78129" x2="34685" y2="6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1" y="3657886"/>
            <a:ext cx="2419655" cy="158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406</Words>
  <Application>Microsoft Office PowerPoint</Application>
  <PresentationFormat>Экран (16:9)</PresentationFormat>
  <Paragraphs>86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Ulysses template</vt:lpstr>
      <vt:lpstr>Система персонифицированного финансирования дополнительного образования  в ГО Красноуральск</vt:lpstr>
      <vt:lpstr>Основная идея системы ПФДО</vt:lpstr>
      <vt:lpstr>Что необходимо сделать родителям? </vt:lpstr>
      <vt:lpstr>Презентация PowerPoint</vt:lpstr>
      <vt:lpstr>Что необходимо сделать родителям? </vt:lpstr>
      <vt:lpstr>Что необходимо сделать родителям? </vt:lpstr>
      <vt:lpstr>Перспективы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Примерный план информирования родителей о системе ПФДО</dc:title>
  <cp:lastModifiedBy>Abraimova</cp:lastModifiedBy>
  <cp:revision>62</cp:revision>
  <cp:lastPrinted>2019-05-14T10:47:32Z</cp:lastPrinted>
  <dcterms:modified xsi:type="dcterms:W3CDTF">2019-10-25T08:29:30Z</dcterms:modified>
</cp:coreProperties>
</file>