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2" r:id="rId2"/>
    <p:sldId id="324" r:id="rId3"/>
    <p:sldId id="326" r:id="rId4"/>
    <p:sldId id="325" r:id="rId5"/>
    <p:sldId id="327" r:id="rId6"/>
    <p:sldId id="329" r:id="rId7"/>
    <p:sldId id="330" r:id="rId8"/>
    <p:sldId id="331" r:id="rId9"/>
    <p:sldId id="332" r:id="rId10"/>
    <p:sldId id="333" r:id="rId11"/>
    <p:sldId id="303" r:id="rId12"/>
    <p:sldId id="282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04" r:id="rId27"/>
    <p:sldId id="305" r:id="rId28"/>
    <p:sldId id="307" r:id="rId29"/>
    <p:sldId id="355" r:id="rId30"/>
    <p:sldId id="33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D18"/>
    <a:srgbClr val="66CCFF"/>
    <a:srgbClr val="6A2D97"/>
    <a:srgbClr val="C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8B477-9103-448E-BB12-EBF626A7B7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3A8D9A-2AAA-4A14-94C9-240C01C73A5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>
              <a:latin typeface="Bookman Old Style" pitchFamily="18" charset="0"/>
            </a:rPr>
            <a:t>Трек 1</a:t>
          </a:r>
          <a:endParaRPr lang="ru-RU" sz="2800" dirty="0">
            <a:latin typeface="Bookman Old Style" pitchFamily="18" charset="0"/>
          </a:endParaRPr>
        </a:p>
      </dgm:t>
    </dgm:pt>
    <dgm:pt modelId="{2DF41369-A6E7-4924-AFEC-F789226CCA83}" type="parTrans" cxnId="{784F6939-B867-4F2D-BBFB-DE8490DF5E48}">
      <dgm:prSet/>
      <dgm:spPr/>
      <dgm:t>
        <a:bodyPr/>
        <a:lstStyle/>
        <a:p>
          <a:endParaRPr lang="ru-RU"/>
        </a:p>
      </dgm:t>
    </dgm:pt>
    <dgm:pt modelId="{F9DC8085-5CA2-42F3-AA15-32324888A318}" type="sibTrans" cxnId="{784F6939-B867-4F2D-BBFB-DE8490DF5E48}">
      <dgm:prSet/>
      <dgm:spPr/>
      <dgm:t>
        <a:bodyPr/>
        <a:lstStyle/>
        <a:p>
          <a:endParaRPr lang="ru-RU"/>
        </a:p>
      </dgm:t>
    </dgm:pt>
    <dgm:pt modelId="{05816C44-FFAF-4AAD-8E56-1D94E37FFC1B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800" dirty="0" smtClean="0">
              <a:latin typeface="Bookman Old Style" pitchFamily="18" charset="0"/>
            </a:rPr>
            <a:t>Трек 2</a:t>
          </a:r>
          <a:endParaRPr lang="ru-RU" sz="2800" dirty="0">
            <a:latin typeface="Bookman Old Style" pitchFamily="18" charset="0"/>
          </a:endParaRPr>
        </a:p>
      </dgm:t>
    </dgm:pt>
    <dgm:pt modelId="{C6B61CA2-E369-4069-912B-A869D27D5349}" type="parTrans" cxnId="{AB8FADAA-64AA-4E46-BF1E-FA6EAC7DD248}">
      <dgm:prSet/>
      <dgm:spPr/>
      <dgm:t>
        <a:bodyPr/>
        <a:lstStyle/>
        <a:p>
          <a:endParaRPr lang="ru-RU"/>
        </a:p>
      </dgm:t>
    </dgm:pt>
    <dgm:pt modelId="{BBA6A550-847D-4338-BFB6-21E57F3D8A43}" type="sibTrans" cxnId="{AB8FADAA-64AA-4E46-BF1E-FA6EAC7DD248}">
      <dgm:prSet/>
      <dgm:spPr/>
      <dgm:t>
        <a:bodyPr/>
        <a:lstStyle/>
        <a:p>
          <a:endParaRPr lang="ru-RU"/>
        </a:p>
      </dgm:t>
    </dgm:pt>
    <dgm:pt modelId="{0ECD000F-F2B7-4F36-94AE-679CC8668865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0" dirty="0" smtClean="0">
              <a:solidFill>
                <a:schemeClr val="accent2"/>
              </a:solidFill>
              <a:latin typeface="Bookman Old Style" pitchFamily="18" charset="0"/>
            </a:rPr>
            <a:t>Развитие способностей обучающихся в соответствии с их индивидуальными потребностями</a:t>
          </a:r>
          <a:endParaRPr lang="ru-RU" sz="2300" b="0" dirty="0">
            <a:solidFill>
              <a:schemeClr val="accent2"/>
            </a:solidFill>
          </a:endParaRPr>
        </a:p>
      </dgm:t>
    </dgm:pt>
    <dgm:pt modelId="{A729D5B3-6D36-46B7-8814-F9B12776749F}" type="parTrans" cxnId="{26987C85-D7AC-4FDE-833E-C923C7DE308F}">
      <dgm:prSet/>
      <dgm:spPr/>
      <dgm:t>
        <a:bodyPr/>
        <a:lstStyle/>
        <a:p>
          <a:endParaRPr lang="ru-RU"/>
        </a:p>
      </dgm:t>
    </dgm:pt>
    <dgm:pt modelId="{DDE8D195-9E03-4398-9166-6BD4EB417E27}" type="sibTrans" cxnId="{26987C85-D7AC-4FDE-833E-C923C7DE308F}">
      <dgm:prSet/>
      <dgm:spPr/>
      <dgm:t>
        <a:bodyPr/>
        <a:lstStyle/>
        <a:p>
          <a:endParaRPr lang="ru-RU"/>
        </a:p>
      </dgm:t>
    </dgm:pt>
    <dgm:pt modelId="{C1854D9A-6F7A-4037-B4C1-5CCB5DAA0C77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0" dirty="0" smtClean="0">
              <a:solidFill>
                <a:schemeClr val="accent6"/>
              </a:solidFill>
              <a:latin typeface="Bookman Old Style" pitchFamily="18" charset="0"/>
            </a:rPr>
            <a:t>Организация работы с талантливыми детьми и молодежью</a:t>
          </a:r>
        </a:p>
      </dgm:t>
    </dgm:pt>
    <dgm:pt modelId="{E8DC887C-7D5B-4719-AAA5-11791BF3BC27}" type="parTrans" cxnId="{7E683823-47A3-4050-BB0F-1F2E79FA5688}">
      <dgm:prSet/>
      <dgm:spPr/>
      <dgm:t>
        <a:bodyPr/>
        <a:lstStyle/>
        <a:p>
          <a:endParaRPr lang="ru-RU"/>
        </a:p>
      </dgm:t>
    </dgm:pt>
    <dgm:pt modelId="{9FE9F90A-7856-4E12-9C4A-25E3203106F9}" type="sibTrans" cxnId="{7E683823-47A3-4050-BB0F-1F2E79FA5688}">
      <dgm:prSet/>
      <dgm:spPr/>
      <dgm:t>
        <a:bodyPr/>
        <a:lstStyle/>
        <a:p>
          <a:endParaRPr lang="ru-RU"/>
        </a:p>
      </dgm:t>
    </dgm:pt>
    <dgm:pt modelId="{C58C8E85-4C37-4E97-92AA-41627CE3C56A}" type="pres">
      <dgm:prSet presAssocID="{4388B477-9103-448E-BB12-EBF626A7B7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39119A-DA6F-4276-B041-3CA6A96D0EC9}" type="pres">
      <dgm:prSet presAssocID="{953A8D9A-2AAA-4A14-94C9-240C01C73A58}" presName="composite" presStyleCnt="0"/>
      <dgm:spPr/>
    </dgm:pt>
    <dgm:pt modelId="{748B5E66-6B71-46F2-8B61-59A2D87CCC9F}" type="pres">
      <dgm:prSet presAssocID="{953A8D9A-2AAA-4A14-94C9-240C01C73A5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ABACC-9034-4CE6-9432-0FE0B5C3E069}" type="pres">
      <dgm:prSet presAssocID="{953A8D9A-2AAA-4A14-94C9-240C01C73A5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01C77-9FD6-4333-AF26-381EA02134D3}" type="pres">
      <dgm:prSet presAssocID="{F9DC8085-5CA2-42F3-AA15-32324888A318}" presName="sp" presStyleCnt="0"/>
      <dgm:spPr/>
    </dgm:pt>
    <dgm:pt modelId="{4D4FDAFE-85D5-4749-B368-2294E008FE70}" type="pres">
      <dgm:prSet presAssocID="{05816C44-FFAF-4AAD-8E56-1D94E37FFC1B}" presName="composite" presStyleCnt="0"/>
      <dgm:spPr/>
    </dgm:pt>
    <dgm:pt modelId="{832B5947-A08B-436D-97EB-F77988A4F9B5}" type="pres">
      <dgm:prSet presAssocID="{05816C44-FFAF-4AAD-8E56-1D94E37FFC1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479B8-0F03-4D5A-BC00-C3958C760546}" type="pres">
      <dgm:prSet presAssocID="{05816C44-FFAF-4AAD-8E56-1D94E37FFC1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344F9-B9BC-4E4B-A173-D2C054AF8729}" type="presOf" srcId="{05816C44-FFAF-4AAD-8E56-1D94E37FFC1B}" destId="{832B5947-A08B-436D-97EB-F77988A4F9B5}" srcOrd="0" destOrd="0" presId="urn:microsoft.com/office/officeart/2005/8/layout/chevron2"/>
    <dgm:cxn modelId="{AB8FADAA-64AA-4E46-BF1E-FA6EAC7DD248}" srcId="{4388B477-9103-448E-BB12-EBF626A7B7FA}" destId="{05816C44-FFAF-4AAD-8E56-1D94E37FFC1B}" srcOrd="1" destOrd="0" parTransId="{C6B61CA2-E369-4069-912B-A869D27D5349}" sibTransId="{BBA6A550-847D-4338-BFB6-21E57F3D8A43}"/>
    <dgm:cxn modelId="{26987C85-D7AC-4FDE-833E-C923C7DE308F}" srcId="{953A8D9A-2AAA-4A14-94C9-240C01C73A58}" destId="{0ECD000F-F2B7-4F36-94AE-679CC8668865}" srcOrd="0" destOrd="0" parTransId="{A729D5B3-6D36-46B7-8814-F9B12776749F}" sibTransId="{DDE8D195-9E03-4398-9166-6BD4EB417E27}"/>
    <dgm:cxn modelId="{7E683823-47A3-4050-BB0F-1F2E79FA5688}" srcId="{05816C44-FFAF-4AAD-8E56-1D94E37FFC1B}" destId="{C1854D9A-6F7A-4037-B4C1-5CCB5DAA0C77}" srcOrd="0" destOrd="0" parTransId="{E8DC887C-7D5B-4719-AAA5-11791BF3BC27}" sibTransId="{9FE9F90A-7856-4E12-9C4A-25E3203106F9}"/>
    <dgm:cxn modelId="{784F6939-B867-4F2D-BBFB-DE8490DF5E48}" srcId="{4388B477-9103-448E-BB12-EBF626A7B7FA}" destId="{953A8D9A-2AAA-4A14-94C9-240C01C73A58}" srcOrd="0" destOrd="0" parTransId="{2DF41369-A6E7-4924-AFEC-F789226CCA83}" sibTransId="{F9DC8085-5CA2-42F3-AA15-32324888A318}"/>
    <dgm:cxn modelId="{FF91AE42-28CC-4958-BACE-646E8C53773C}" type="presOf" srcId="{C1854D9A-6F7A-4037-B4C1-5CCB5DAA0C77}" destId="{AD9479B8-0F03-4D5A-BC00-C3958C760546}" srcOrd="0" destOrd="0" presId="urn:microsoft.com/office/officeart/2005/8/layout/chevron2"/>
    <dgm:cxn modelId="{2689B7C0-11F3-4E0F-883E-DBF19C69A311}" type="presOf" srcId="{953A8D9A-2AAA-4A14-94C9-240C01C73A58}" destId="{748B5E66-6B71-46F2-8B61-59A2D87CCC9F}" srcOrd="0" destOrd="0" presId="urn:microsoft.com/office/officeart/2005/8/layout/chevron2"/>
    <dgm:cxn modelId="{EE161C35-5A0B-4682-BCB0-7A6F40425A82}" type="presOf" srcId="{0ECD000F-F2B7-4F36-94AE-679CC8668865}" destId="{8D1ABACC-9034-4CE6-9432-0FE0B5C3E069}" srcOrd="0" destOrd="0" presId="urn:microsoft.com/office/officeart/2005/8/layout/chevron2"/>
    <dgm:cxn modelId="{172EB3DF-3975-4450-ACEC-D0CC5AEFAA12}" type="presOf" srcId="{4388B477-9103-448E-BB12-EBF626A7B7FA}" destId="{C58C8E85-4C37-4E97-92AA-41627CE3C56A}" srcOrd="0" destOrd="0" presId="urn:microsoft.com/office/officeart/2005/8/layout/chevron2"/>
    <dgm:cxn modelId="{26C8A67C-FE7B-418F-ADF8-490D55FE0487}" type="presParOf" srcId="{C58C8E85-4C37-4E97-92AA-41627CE3C56A}" destId="{1739119A-DA6F-4276-B041-3CA6A96D0EC9}" srcOrd="0" destOrd="0" presId="urn:microsoft.com/office/officeart/2005/8/layout/chevron2"/>
    <dgm:cxn modelId="{563F2D00-557D-4FD1-86BF-E8837C3B0A7A}" type="presParOf" srcId="{1739119A-DA6F-4276-B041-3CA6A96D0EC9}" destId="{748B5E66-6B71-46F2-8B61-59A2D87CCC9F}" srcOrd="0" destOrd="0" presId="urn:microsoft.com/office/officeart/2005/8/layout/chevron2"/>
    <dgm:cxn modelId="{03AB5085-24A9-41AF-B786-5863B1A6A4DF}" type="presParOf" srcId="{1739119A-DA6F-4276-B041-3CA6A96D0EC9}" destId="{8D1ABACC-9034-4CE6-9432-0FE0B5C3E069}" srcOrd="1" destOrd="0" presId="urn:microsoft.com/office/officeart/2005/8/layout/chevron2"/>
    <dgm:cxn modelId="{A406C604-1276-48F7-B031-A5592FA2D543}" type="presParOf" srcId="{C58C8E85-4C37-4E97-92AA-41627CE3C56A}" destId="{A2E01C77-9FD6-4333-AF26-381EA02134D3}" srcOrd="1" destOrd="0" presId="urn:microsoft.com/office/officeart/2005/8/layout/chevron2"/>
    <dgm:cxn modelId="{4F594F3B-8C35-4D45-853D-2A4CE86D6B69}" type="presParOf" srcId="{C58C8E85-4C37-4E97-92AA-41627CE3C56A}" destId="{4D4FDAFE-85D5-4749-B368-2294E008FE70}" srcOrd="2" destOrd="0" presId="urn:microsoft.com/office/officeart/2005/8/layout/chevron2"/>
    <dgm:cxn modelId="{4BA736D3-2FE1-4049-8460-0287A016B64B}" type="presParOf" srcId="{4D4FDAFE-85D5-4749-B368-2294E008FE70}" destId="{832B5947-A08B-436D-97EB-F77988A4F9B5}" srcOrd="0" destOrd="0" presId="urn:microsoft.com/office/officeart/2005/8/layout/chevron2"/>
    <dgm:cxn modelId="{FF2F0E4D-238E-4E04-97C6-4E8EEEE705E5}" type="presParOf" srcId="{4D4FDAFE-85D5-4749-B368-2294E008FE70}" destId="{AD9479B8-0F03-4D5A-BC00-C3958C7605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88B477-9103-448E-BB12-EBF626A7B7F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3A8D9A-2AAA-4A14-94C9-240C01C73A5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>
              <a:latin typeface="Bookman Old Style" pitchFamily="18" charset="0"/>
            </a:rPr>
            <a:t>Трек 1</a:t>
          </a:r>
          <a:endParaRPr lang="ru-RU" sz="2800" dirty="0">
            <a:latin typeface="Bookman Old Style" pitchFamily="18" charset="0"/>
          </a:endParaRPr>
        </a:p>
      </dgm:t>
    </dgm:pt>
    <dgm:pt modelId="{2DF41369-A6E7-4924-AFEC-F789226CCA83}" type="parTrans" cxnId="{784F6939-B867-4F2D-BBFB-DE8490DF5E48}">
      <dgm:prSet/>
      <dgm:spPr/>
      <dgm:t>
        <a:bodyPr/>
        <a:lstStyle/>
        <a:p>
          <a:endParaRPr lang="ru-RU"/>
        </a:p>
      </dgm:t>
    </dgm:pt>
    <dgm:pt modelId="{F9DC8085-5CA2-42F3-AA15-32324888A318}" type="sibTrans" cxnId="{784F6939-B867-4F2D-BBFB-DE8490DF5E48}">
      <dgm:prSet/>
      <dgm:spPr/>
      <dgm:t>
        <a:bodyPr/>
        <a:lstStyle/>
        <a:p>
          <a:endParaRPr lang="ru-RU"/>
        </a:p>
      </dgm:t>
    </dgm:pt>
    <dgm:pt modelId="{05816C44-FFAF-4AAD-8E56-1D94E37FFC1B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800" dirty="0" smtClean="0">
              <a:latin typeface="Bookman Old Style" pitchFamily="18" charset="0"/>
            </a:rPr>
            <a:t>Трек 2</a:t>
          </a:r>
          <a:endParaRPr lang="ru-RU" sz="2800" dirty="0">
            <a:latin typeface="Bookman Old Style" pitchFamily="18" charset="0"/>
          </a:endParaRPr>
        </a:p>
      </dgm:t>
    </dgm:pt>
    <dgm:pt modelId="{C6B61CA2-E369-4069-912B-A869D27D5349}" type="parTrans" cxnId="{AB8FADAA-64AA-4E46-BF1E-FA6EAC7DD248}">
      <dgm:prSet/>
      <dgm:spPr/>
      <dgm:t>
        <a:bodyPr/>
        <a:lstStyle/>
        <a:p>
          <a:endParaRPr lang="ru-RU"/>
        </a:p>
      </dgm:t>
    </dgm:pt>
    <dgm:pt modelId="{BBA6A550-847D-4338-BFB6-21E57F3D8A43}" type="sibTrans" cxnId="{AB8FADAA-64AA-4E46-BF1E-FA6EAC7DD248}">
      <dgm:prSet/>
      <dgm:spPr/>
      <dgm:t>
        <a:bodyPr/>
        <a:lstStyle/>
        <a:p>
          <a:endParaRPr lang="ru-RU"/>
        </a:p>
      </dgm:t>
    </dgm:pt>
    <dgm:pt modelId="{0ECD000F-F2B7-4F36-94AE-679CC8668865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300" b="0" dirty="0" smtClean="0">
              <a:solidFill>
                <a:schemeClr val="accent2"/>
              </a:solidFill>
              <a:latin typeface="Bookman Old Style" pitchFamily="18" charset="0"/>
            </a:rPr>
            <a:t>Охват </a:t>
          </a:r>
          <a:r>
            <a:rPr lang="ru-RU" sz="2300" b="0" dirty="0" err="1" smtClean="0">
              <a:solidFill>
                <a:schemeClr val="accent2"/>
              </a:solidFill>
              <a:latin typeface="Bookman Old Style" pitchFamily="18" charset="0"/>
            </a:rPr>
            <a:t>допобразованием</a:t>
          </a:r>
          <a:r>
            <a:rPr lang="ru-RU" sz="2300" b="0" dirty="0" smtClean="0">
              <a:solidFill>
                <a:schemeClr val="accent2"/>
              </a:solidFill>
              <a:latin typeface="Bookman Old Style" pitchFamily="18" charset="0"/>
            </a:rPr>
            <a:t> на основе учета потребностей обучающихся</a:t>
          </a:r>
          <a:endParaRPr lang="ru-RU" sz="2300" b="0" dirty="0">
            <a:solidFill>
              <a:schemeClr val="accent2"/>
            </a:solidFill>
          </a:endParaRPr>
        </a:p>
      </dgm:t>
    </dgm:pt>
    <dgm:pt modelId="{A729D5B3-6D36-46B7-8814-F9B12776749F}" type="parTrans" cxnId="{26987C85-D7AC-4FDE-833E-C923C7DE308F}">
      <dgm:prSet/>
      <dgm:spPr/>
      <dgm:t>
        <a:bodyPr/>
        <a:lstStyle/>
        <a:p>
          <a:endParaRPr lang="ru-RU"/>
        </a:p>
      </dgm:t>
    </dgm:pt>
    <dgm:pt modelId="{DDE8D195-9E03-4398-9166-6BD4EB417E27}" type="sibTrans" cxnId="{26987C85-D7AC-4FDE-833E-C923C7DE308F}">
      <dgm:prSet/>
      <dgm:spPr/>
      <dgm:t>
        <a:bodyPr/>
        <a:lstStyle/>
        <a:p>
          <a:endParaRPr lang="ru-RU"/>
        </a:p>
      </dgm:t>
    </dgm:pt>
    <dgm:pt modelId="{C1854D9A-6F7A-4037-B4C1-5CCB5DAA0C77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Поддержка через реализацию программ в центрах «Точка роста»</a:t>
          </a:r>
        </a:p>
      </dgm:t>
    </dgm:pt>
    <dgm:pt modelId="{E8DC887C-7D5B-4719-AAA5-11791BF3BC27}" type="parTrans" cxnId="{7E683823-47A3-4050-BB0F-1F2E79FA5688}">
      <dgm:prSet/>
      <dgm:spPr/>
      <dgm:t>
        <a:bodyPr/>
        <a:lstStyle/>
        <a:p>
          <a:endParaRPr lang="ru-RU"/>
        </a:p>
      </dgm:t>
    </dgm:pt>
    <dgm:pt modelId="{9FE9F90A-7856-4E12-9C4A-25E3203106F9}" type="sibTrans" cxnId="{7E683823-47A3-4050-BB0F-1F2E79FA5688}">
      <dgm:prSet/>
      <dgm:spPr/>
      <dgm:t>
        <a:bodyPr/>
        <a:lstStyle/>
        <a:p>
          <a:endParaRPr lang="ru-RU"/>
        </a:p>
      </dgm:t>
    </dgm:pt>
    <dgm:pt modelId="{7DCC1F37-FD91-4597-973C-B19C5BEAD070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Участие во </a:t>
          </a:r>
          <a:r>
            <a:rPr lang="ru-RU" sz="1600" b="0" dirty="0" err="1" smtClean="0">
              <a:solidFill>
                <a:srgbClr val="002060"/>
              </a:solidFill>
              <a:latin typeface="Bookman Old Style" pitchFamily="18" charset="0"/>
            </a:rPr>
            <a:t>ВсОШ</a:t>
          </a: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 разного уровня</a:t>
          </a:r>
        </a:p>
      </dgm:t>
    </dgm:pt>
    <dgm:pt modelId="{4FD60572-93D6-4F5E-925C-BDCF2BEFC383}" type="parTrans" cxnId="{2C896711-C521-4A8C-81CB-61D0B02C6095}">
      <dgm:prSet/>
      <dgm:spPr/>
      <dgm:t>
        <a:bodyPr/>
        <a:lstStyle/>
        <a:p>
          <a:endParaRPr lang="ru-RU"/>
        </a:p>
      </dgm:t>
    </dgm:pt>
    <dgm:pt modelId="{305120CA-5C64-42A9-8DDA-E0ABA85FF7C6}" type="sibTrans" cxnId="{2C896711-C521-4A8C-81CB-61D0B02C6095}">
      <dgm:prSet/>
      <dgm:spPr/>
      <dgm:t>
        <a:bodyPr/>
        <a:lstStyle/>
        <a:p>
          <a:endParaRPr lang="ru-RU"/>
        </a:p>
      </dgm:t>
    </dgm:pt>
    <dgm:pt modelId="{A07CDC71-71C6-4AEE-B582-B890EAC2E896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Охват иными формами развития образовательных достижений</a:t>
          </a:r>
        </a:p>
      </dgm:t>
    </dgm:pt>
    <dgm:pt modelId="{8D641B72-D99E-44D0-B992-17364A7EB450}" type="parTrans" cxnId="{2B274046-771B-4448-971F-B51E543C3059}">
      <dgm:prSet/>
      <dgm:spPr/>
      <dgm:t>
        <a:bodyPr/>
        <a:lstStyle/>
        <a:p>
          <a:endParaRPr lang="ru-RU"/>
        </a:p>
      </dgm:t>
    </dgm:pt>
    <dgm:pt modelId="{B759291F-D940-44FA-9979-3872508FC1AB}" type="sibTrans" cxnId="{2B274046-771B-4448-971F-B51E543C3059}">
      <dgm:prSet/>
      <dgm:spPr/>
      <dgm:t>
        <a:bodyPr/>
        <a:lstStyle/>
        <a:p>
          <a:endParaRPr lang="ru-RU"/>
        </a:p>
      </dgm:t>
    </dgm:pt>
    <dgm:pt modelId="{E2294E92-634A-4A4D-B623-D4B8F0112F40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Реализация программ по выявлению и развитию способностей</a:t>
          </a:r>
        </a:p>
      </dgm:t>
    </dgm:pt>
    <dgm:pt modelId="{977168F5-027F-4FBA-AAF8-60E853C9B397}" type="parTrans" cxnId="{94E1A430-21A1-449F-B2E7-B8DE48B23099}">
      <dgm:prSet/>
      <dgm:spPr/>
      <dgm:t>
        <a:bodyPr/>
        <a:lstStyle/>
        <a:p>
          <a:endParaRPr lang="ru-RU"/>
        </a:p>
      </dgm:t>
    </dgm:pt>
    <dgm:pt modelId="{F2E0A684-4989-4CB4-BF6D-5904426E65DD}" type="sibTrans" cxnId="{94E1A430-21A1-449F-B2E7-B8DE48B23099}">
      <dgm:prSet/>
      <dgm:spPr/>
      <dgm:t>
        <a:bodyPr/>
        <a:lstStyle/>
        <a:p>
          <a:endParaRPr lang="ru-RU"/>
        </a:p>
      </dgm:t>
    </dgm:pt>
    <dgm:pt modelId="{379ACE99-06BD-4E34-A9AB-D61FC33772B2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Охват мерами психолого-педагогического сопровождения</a:t>
          </a:r>
        </a:p>
      </dgm:t>
    </dgm:pt>
    <dgm:pt modelId="{0789CED8-66EB-457F-97A1-664A2D624FBB}" type="parTrans" cxnId="{3B483465-0C19-4EE8-A4B3-6E3D9620D417}">
      <dgm:prSet/>
      <dgm:spPr/>
    </dgm:pt>
    <dgm:pt modelId="{557336B3-77F3-4408-8A88-DF06DBA0BF49}" type="sibTrans" cxnId="{3B483465-0C19-4EE8-A4B3-6E3D9620D417}">
      <dgm:prSet/>
      <dgm:spPr/>
    </dgm:pt>
    <dgm:pt modelId="{840D504D-B89F-46F2-B031-C068BA8C7A85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Конкурсы, стипендии</a:t>
          </a:r>
        </a:p>
      </dgm:t>
    </dgm:pt>
    <dgm:pt modelId="{B5654140-D983-4E90-BC63-8FC7326F62EA}" type="parTrans" cxnId="{637DD5FE-192D-480F-86DF-0ABEEF449428}">
      <dgm:prSet/>
      <dgm:spPr/>
    </dgm:pt>
    <dgm:pt modelId="{2AA447B9-0DE5-4792-AAD8-81FD55A3F6C4}" type="sibTrans" cxnId="{637DD5FE-192D-480F-86DF-0ABEEF449428}">
      <dgm:prSet/>
      <dgm:spPr/>
    </dgm:pt>
    <dgm:pt modelId="{94047C47-A18D-4B98-9D2A-DDABFFA66834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Проведение профильных смен</a:t>
          </a:r>
        </a:p>
      </dgm:t>
    </dgm:pt>
    <dgm:pt modelId="{639A7E20-D065-42B5-9E38-2D849C10573B}" type="parTrans" cxnId="{C1DFD917-9AD7-4487-B7DE-CAE7D4469144}">
      <dgm:prSet/>
      <dgm:spPr/>
    </dgm:pt>
    <dgm:pt modelId="{AB953289-18BA-4FEC-8B6F-800C53BB1436}" type="sibTrans" cxnId="{C1DFD917-9AD7-4487-B7DE-CAE7D4469144}">
      <dgm:prSet/>
      <dgm:spPr/>
    </dgm:pt>
    <dgm:pt modelId="{09C4E2A9-16AB-4E8F-A382-B24535E7FED4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Индивидуализация обучения</a:t>
          </a:r>
        </a:p>
      </dgm:t>
    </dgm:pt>
    <dgm:pt modelId="{16B04D7A-F101-4FFA-B156-349A6DC474E5}" type="parTrans" cxnId="{AAA996FC-EF07-422E-921F-A52D2C6A9D06}">
      <dgm:prSet/>
      <dgm:spPr/>
    </dgm:pt>
    <dgm:pt modelId="{2A0BD2AB-B730-4A71-8EE6-0FAD52704CBD}" type="sibTrans" cxnId="{AAA996FC-EF07-422E-921F-A52D2C6A9D06}">
      <dgm:prSet/>
      <dgm:spPr/>
    </dgm:pt>
    <dgm:pt modelId="{6528B0DB-0D3E-4139-A5FB-40380FD50C9F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rgbClr val="002060"/>
              </a:solidFill>
              <a:latin typeface="Bookman Old Style" pitchFamily="18" charset="0"/>
            </a:rPr>
            <a:t>Реализация сетевого взаимодействия между культурой, спортом иными учреждениями</a:t>
          </a:r>
        </a:p>
      </dgm:t>
    </dgm:pt>
    <dgm:pt modelId="{B5F81AEB-BAC3-49D8-9E06-CD2CB22A8F63}" type="parTrans" cxnId="{2549E713-62DB-4822-B45A-20F033F98E13}">
      <dgm:prSet/>
      <dgm:spPr/>
    </dgm:pt>
    <dgm:pt modelId="{76EA87FA-E511-466A-ABB4-97D8BF4DD1FA}" type="sibTrans" cxnId="{2549E713-62DB-4822-B45A-20F033F98E13}">
      <dgm:prSet/>
      <dgm:spPr/>
    </dgm:pt>
    <dgm:pt modelId="{C58C8E85-4C37-4E97-92AA-41627CE3C56A}" type="pres">
      <dgm:prSet presAssocID="{4388B477-9103-448E-BB12-EBF626A7B7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39119A-DA6F-4276-B041-3CA6A96D0EC9}" type="pres">
      <dgm:prSet presAssocID="{953A8D9A-2AAA-4A14-94C9-240C01C73A58}" presName="composite" presStyleCnt="0"/>
      <dgm:spPr/>
    </dgm:pt>
    <dgm:pt modelId="{748B5E66-6B71-46F2-8B61-59A2D87CCC9F}" type="pres">
      <dgm:prSet presAssocID="{953A8D9A-2AAA-4A14-94C9-240C01C73A58}" presName="parentText" presStyleLbl="alignNode1" presStyleIdx="0" presStyleCnt="2" custScaleX="1289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ABACC-9034-4CE6-9432-0FE0B5C3E069}" type="pres">
      <dgm:prSet presAssocID="{953A8D9A-2AAA-4A14-94C9-240C01C73A58}" presName="descendantText" presStyleLbl="alignAcc1" presStyleIdx="0" presStyleCnt="2" custScaleX="99508" custScaleY="109256" custLinFactNeighborX="4672" custLinFactNeighborY="-5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01C77-9FD6-4333-AF26-381EA02134D3}" type="pres">
      <dgm:prSet presAssocID="{F9DC8085-5CA2-42F3-AA15-32324888A318}" presName="sp" presStyleCnt="0"/>
      <dgm:spPr/>
    </dgm:pt>
    <dgm:pt modelId="{4D4FDAFE-85D5-4749-B368-2294E008FE70}" type="pres">
      <dgm:prSet presAssocID="{05816C44-FFAF-4AAD-8E56-1D94E37FFC1B}" presName="composite" presStyleCnt="0"/>
      <dgm:spPr/>
    </dgm:pt>
    <dgm:pt modelId="{832B5947-A08B-436D-97EB-F77988A4F9B5}" type="pres">
      <dgm:prSet presAssocID="{05816C44-FFAF-4AAD-8E56-1D94E37FFC1B}" presName="parentText" presStyleLbl="alignNode1" presStyleIdx="1" presStyleCnt="2" custScaleX="133862" custScaleY="1380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479B8-0F03-4D5A-BC00-C3958C760546}" type="pres">
      <dgm:prSet presAssocID="{05816C44-FFAF-4AAD-8E56-1D94E37FFC1B}" presName="descendantText" presStyleLbl="alignAcc1" presStyleIdx="1" presStyleCnt="2" custScaleX="91228" custScaleY="324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896711-C521-4A8C-81CB-61D0B02C6095}" srcId="{05816C44-FFAF-4AAD-8E56-1D94E37FFC1B}" destId="{7DCC1F37-FD91-4597-973C-B19C5BEAD070}" srcOrd="1" destOrd="0" parTransId="{4FD60572-93D6-4F5E-925C-BDCF2BEFC383}" sibTransId="{305120CA-5C64-42A9-8DDA-E0ABA85FF7C6}"/>
    <dgm:cxn modelId="{62336D75-5B97-4947-AA9B-F5CE3CBD9543}" type="presOf" srcId="{4388B477-9103-448E-BB12-EBF626A7B7FA}" destId="{C58C8E85-4C37-4E97-92AA-41627CE3C56A}" srcOrd="0" destOrd="0" presId="urn:microsoft.com/office/officeart/2005/8/layout/chevron2"/>
    <dgm:cxn modelId="{53ACCD5C-0DED-4FAD-8E55-780B612B3E6E}" type="presOf" srcId="{E2294E92-634A-4A4D-B623-D4B8F0112F40}" destId="{AD9479B8-0F03-4D5A-BC00-C3958C760546}" srcOrd="0" destOrd="3" presId="urn:microsoft.com/office/officeart/2005/8/layout/chevron2"/>
    <dgm:cxn modelId="{637DD5FE-192D-480F-86DF-0ABEEF449428}" srcId="{05816C44-FFAF-4AAD-8E56-1D94E37FFC1B}" destId="{840D504D-B89F-46F2-B031-C068BA8C7A85}" srcOrd="5" destOrd="0" parTransId="{B5654140-D983-4E90-BC63-8FC7326F62EA}" sibTransId="{2AA447B9-0DE5-4792-AAD8-81FD55A3F6C4}"/>
    <dgm:cxn modelId="{9A46EB64-BAE0-44C5-BE92-CD9585F45D77}" type="presOf" srcId="{7DCC1F37-FD91-4597-973C-B19C5BEAD070}" destId="{AD9479B8-0F03-4D5A-BC00-C3958C760546}" srcOrd="0" destOrd="1" presId="urn:microsoft.com/office/officeart/2005/8/layout/chevron2"/>
    <dgm:cxn modelId="{2B274046-771B-4448-971F-B51E543C3059}" srcId="{05816C44-FFAF-4AAD-8E56-1D94E37FFC1B}" destId="{A07CDC71-71C6-4AEE-B582-B890EAC2E896}" srcOrd="2" destOrd="0" parTransId="{8D641B72-D99E-44D0-B992-17364A7EB450}" sibTransId="{B759291F-D940-44FA-9979-3872508FC1AB}"/>
    <dgm:cxn modelId="{C1DFD917-9AD7-4487-B7DE-CAE7D4469144}" srcId="{05816C44-FFAF-4AAD-8E56-1D94E37FFC1B}" destId="{94047C47-A18D-4B98-9D2A-DDABFFA66834}" srcOrd="6" destOrd="0" parTransId="{639A7E20-D065-42B5-9E38-2D849C10573B}" sibTransId="{AB953289-18BA-4FEC-8B6F-800C53BB1436}"/>
    <dgm:cxn modelId="{96455098-D993-4BFD-9CBE-B327D8F8DDE9}" type="presOf" srcId="{C1854D9A-6F7A-4037-B4C1-5CCB5DAA0C77}" destId="{AD9479B8-0F03-4D5A-BC00-C3958C760546}" srcOrd="0" destOrd="0" presId="urn:microsoft.com/office/officeart/2005/8/layout/chevron2"/>
    <dgm:cxn modelId="{DD7F7C92-51E3-417B-811B-B4307205A640}" type="presOf" srcId="{953A8D9A-2AAA-4A14-94C9-240C01C73A58}" destId="{748B5E66-6B71-46F2-8B61-59A2D87CCC9F}" srcOrd="0" destOrd="0" presId="urn:microsoft.com/office/officeart/2005/8/layout/chevron2"/>
    <dgm:cxn modelId="{C82A5B52-904E-4BAB-BD99-890DEC9DE3D3}" type="presOf" srcId="{379ACE99-06BD-4E34-A9AB-D61FC33772B2}" destId="{AD9479B8-0F03-4D5A-BC00-C3958C760546}" srcOrd="0" destOrd="4" presId="urn:microsoft.com/office/officeart/2005/8/layout/chevron2"/>
    <dgm:cxn modelId="{AB8FADAA-64AA-4E46-BF1E-FA6EAC7DD248}" srcId="{4388B477-9103-448E-BB12-EBF626A7B7FA}" destId="{05816C44-FFAF-4AAD-8E56-1D94E37FFC1B}" srcOrd="1" destOrd="0" parTransId="{C6B61CA2-E369-4069-912B-A869D27D5349}" sibTransId="{BBA6A550-847D-4338-BFB6-21E57F3D8A43}"/>
    <dgm:cxn modelId="{26987C85-D7AC-4FDE-833E-C923C7DE308F}" srcId="{953A8D9A-2AAA-4A14-94C9-240C01C73A58}" destId="{0ECD000F-F2B7-4F36-94AE-679CC8668865}" srcOrd="0" destOrd="0" parTransId="{A729D5B3-6D36-46B7-8814-F9B12776749F}" sibTransId="{DDE8D195-9E03-4398-9166-6BD4EB417E27}"/>
    <dgm:cxn modelId="{7E683823-47A3-4050-BB0F-1F2E79FA5688}" srcId="{05816C44-FFAF-4AAD-8E56-1D94E37FFC1B}" destId="{C1854D9A-6F7A-4037-B4C1-5CCB5DAA0C77}" srcOrd="0" destOrd="0" parTransId="{E8DC887C-7D5B-4719-AAA5-11791BF3BC27}" sibTransId="{9FE9F90A-7856-4E12-9C4A-25E3203106F9}"/>
    <dgm:cxn modelId="{784F6939-B867-4F2D-BBFB-DE8490DF5E48}" srcId="{4388B477-9103-448E-BB12-EBF626A7B7FA}" destId="{953A8D9A-2AAA-4A14-94C9-240C01C73A58}" srcOrd="0" destOrd="0" parTransId="{2DF41369-A6E7-4924-AFEC-F789226CCA83}" sibTransId="{F9DC8085-5CA2-42F3-AA15-32324888A318}"/>
    <dgm:cxn modelId="{C246A900-2A3F-4A8B-9ED4-219B3EC61349}" type="presOf" srcId="{A07CDC71-71C6-4AEE-B582-B890EAC2E896}" destId="{AD9479B8-0F03-4D5A-BC00-C3958C760546}" srcOrd="0" destOrd="2" presId="urn:microsoft.com/office/officeart/2005/8/layout/chevron2"/>
    <dgm:cxn modelId="{2549E713-62DB-4822-B45A-20F033F98E13}" srcId="{05816C44-FFAF-4AAD-8E56-1D94E37FFC1B}" destId="{6528B0DB-0D3E-4139-A5FB-40380FD50C9F}" srcOrd="8" destOrd="0" parTransId="{B5F81AEB-BAC3-49D8-9E06-CD2CB22A8F63}" sibTransId="{76EA87FA-E511-466A-ABB4-97D8BF4DD1FA}"/>
    <dgm:cxn modelId="{3B483465-0C19-4EE8-A4B3-6E3D9620D417}" srcId="{05816C44-FFAF-4AAD-8E56-1D94E37FFC1B}" destId="{379ACE99-06BD-4E34-A9AB-D61FC33772B2}" srcOrd="4" destOrd="0" parTransId="{0789CED8-66EB-457F-97A1-664A2D624FBB}" sibTransId="{557336B3-77F3-4408-8A88-DF06DBA0BF49}"/>
    <dgm:cxn modelId="{7E9CF2FB-B5E9-4572-A953-C625FB79F62A}" type="presOf" srcId="{0ECD000F-F2B7-4F36-94AE-679CC8668865}" destId="{8D1ABACC-9034-4CE6-9432-0FE0B5C3E069}" srcOrd="0" destOrd="0" presId="urn:microsoft.com/office/officeart/2005/8/layout/chevron2"/>
    <dgm:cxn modelId="{3888E734-77A8-455D-89D2-229E8C0B3593}" type="presOf" srcId="{94047C47-A18D-4B98-9D2A-DDABFFA66834}" destId="{AD9479B8-0F03-4D5A-BC00-C3958C760546}" srcOrd="0" destOrd="6" presId="urn:microsoft.com/office/officeart/2005/8/layout/chevron2"/>
    <dgm:cxn modelId="{3A41439A-66B7-4B66-B402-D0D345F12105}" type="presOf" srcId="{6528B0DB-0D3E-4139-A5FB-40380FD50C9F}" destId="{AD9479B8-0F03-4D5A-BC00-C3958C760546}" srcOrd="0" destOrd="8" presId="urn:microsoft.com/office/officeart/2005/8/layout/chevron2"/>
    <dgm:cxn modelId="{456C4C84-48B9-41DF-BB34-D573FA77B1AF}" type="presOf" srcId="{09C4E2A9-16AB-4E8F-A382-B24535E7FED4}" destId="{AD9479B8-0F03-4D5A-BC00-C3958C760546}" srcOrd="0" destOrd="7" presId="urn:microsoft.com/office/officeart/2005/8/layout/chevron2"/>
    <dgm:cxn modelId="{56032A3D-A12E-4B7A-9EE7-51E9825F63A0}" type="presOf" srcId="{05816C44-FFAF-4AAD-8E56-1D94E37FFC1B}" destId="{832B5947-A08B-436D-97EB-F77988A4F9B5}" srcOrd="0" destOrd="0" presId="urn:microsoft.com/office/officeart/2005/8/layout/chevron2"/>
    <dgm:cxn modelId="{94E1A430-21A1-449F-B2E7-B8DE48B23099}" srcId="{05816C44-FFAF-4AAD-8E56-1D94E37FFC1B}" destId="{E2294E92-634A-4A4D-B623-D4B8F0112F40}" srcOrd="3" destOrd="0" parTransId="{977168F5-027F-4FBA-AAF8-60E853C9B397}" sibTransId="{F2E0A684-4989-4CB4-BF6D-5904426E65DD}"/>
    <dgm:cxn modelId="{8B6DF401-C175-4930-A86C-F446132164B1}" type="presOf" srcId="{840D504D-B89F-46F2-B031-C068BA8C7A85}" destId="{AD9479B8-0F03-4D5A-BC00-C3958C760546}" srcOrd="0" destOrd="5" presId="urn:microsoft.com/office/officeart/2005/8/layout/chevron2"/>
    <dgm:cxn modelId="{AAA996FC-EF07-422E-921F-A52D2C6A9D06}" srcId="{05816C44-FFAF-4AAD-8E56-1D94E37FFC1B}" destId="{09C4E2A9-16AB-4E8F-A382-B24535E7FED4}" srcOrd="7" destOrd="0" parTransId="{16B04D7A-F101-4FFA-B156-349A6DC474E5}" sibTransId="{2A0BD2AB-B730-4A71-8EE6-0FAD52704CBD}"/>
    <dgm:cxn modelId="{5902996C-B6CB-4C54-B0FB-1D3318A15551}" type="presParOf" srcId="{C58C8E85-4C37-4E97-92AA-41627CE3C56A}" destId="{1739119A-DA6F-4276-B041-3CA6A96D0EC9}" srcOrd="0" destOrd="0" presId="urn:microsoft.com/office/officeart/2005/8/layout/chevron2"/>
    <dgm:cxn modelId="{0693AAF5-B4B9-445B-B00E-FE2FCFAA79A7}" type="presParOf" srcId="{1739119A-DA6F-4276-B041-3CA6A96D0EC9}" destId="{748B5E66-6B71-46F2-8B61-59A2D87CCC9F}" srcOrd="0" destOrd="0" presId="urn:microsoft.com/office/officeart/2005/8/layout/chevron2"/>
    <dgm:cxn modelId="{74A0B007-D516-4CAC-8931-1D5F1463CFCA}" type="presParOf" srcId="{1739119A-DA6F-4276-B041-3CA6A96D0EC9}" destId="{8D1ABACC-9034-4CE6-9432-0FE0B5C3E069}" srcOrd="1" destOrd="0" presId="urn:microsoft.com/office/officeart/2005/8/layout/chevron2"/>
    <dgm:cxn modelId="{9B3252CF-B409-40F5-B0EF-0D006A0B1D80}" type="presParOf" srcId="{C58C8E85-4C37-4E97-92AA-41627CE3C56A}" destId="{A2E01C77-9FD6-4333-AF26-381EA02134D3}" srcOrd="1" destOrd="0" presId="urn:microsoft.com/office/officeart/2005/8/layout/chevron2"/>
    <dgm:cxn modelId="{6983AE5D-9B56-4268-8710-3D981028B957}" type="presParOf" srcId="{C58C8E85-4C37-4E97-92AA-41627CE3C56A}" destId="{4D4FDAFE-85D5-4749-B368-2294E008FE70}" srcOrd="2" destOrd="0" presId="urn:microsoft.com/office/officeart/2005/8/layout/chevron2"/>
    <dgm:cxn modelId="{0B5E9380-6FDC-4FCA-A931-4B042C399A00}" type="presParOf" srcId="{4D4FDAFE-85D5-4749-B368-2294E008FE70}" destId="{832B5947-A08B-436D-97EB-F77988A4F9B5}" srcOrd="0" destOrd="0" presId="urn:microsoft.com/office/officeart/2005/8/layout/chevron2"/>
    <dgm:cxn modelId="{74325E22-D8C3-4413-9FAE-F310B76BD984}" type="presParOf" srcId="{4D4FDAFE-85D5-4749-B368-2294E008FE70}" destId="{AD9479B8-0F03-4D5A-BC00-C3958C7605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2569A8-5362-476D-8AA4-B2F3EEE130B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3F406D1-C407-44DB-8571-C9A7AAA835B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C00000"/>
              </a:solidFill>
              <a:latin typeface="Bookman Old Style" pitchFamily="18" charset="0"/>
            </a:rPr>
            <a:t>реализация различных форм дополнительного образования на основе учета потребностей обучающихся</a:t>
          </a:r>
        </a:p>
      </dgm:t>
    </dgm:pt>
    <dgm:pt modelId="{87D4623F-011E-402F-8F2F-0C106B3A6E31}" type="parTrans" cxnId="{9A81FA90-440D-445F-A28A-06228E54EB8F}">
      <dgm:prSet/>
      <dgm:spPr/>
      <dgm:t>
        <a:bodyPr/>
        <a:lstStyle/>
        <a:p>
          <a:endParaRPr lang="ru-RU"/>
        </a:p>
      </dgm:t>
    </dgm:pt>
    <dgm:pt modelId="{7EE0590E-7676-44F2-ABFF-CCBE645E0371}" type="sibTrans" cxnId="{9A81FA90-440D-445F-A28A-06228E54EB8F}">
      <dgm:prSet/>
      <dgm:spPr/>
      <dgm:t>
        <a:bodyPr/>
        <a:lstStyle/>
        <a:p>
          <a:endParaRPr lang="ru-RU"/>
        </a:p>
      </dgm:t>
    </dgm:pt>
    <dgm:pt modelId="{D843A0F3-EF2F-4BD9-9F2E-A3B30717F38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50" dirty="0" smtClean="0">
              <a:solidFill>
                <a:srgbClr val="0070C0"/>
              </a:solidFill>
              <a:latin typeface="Bookman Old Style" pitchFamily="18" charset="0"/>
            </a:rPr>
            <a:t>повышение уровня профессиональных компетенций педагогических работников по вопросам выявления, поддержки и развития способностей и талантов у детей и молодежи</a:t>
          </a:r>
        </a:p>
      </dgm:t>
    </dgm:pt>
    <dgm:pt modelId="{311966E8-0484-4AF1-BCAE-80A8ADD0457D}" type="parTrans" cxnId="{FE63E16D-D235-408E-9E3A-10835E1F1FB8}">
      <dgm:prSet/>
      <dgm:spPr/>
      <dgm:t>
        <a:bodyPr/>
        <a:lstStyle/>
        <a:p>
          <a:endParaRPr lang="ru-RU"/>
        </a:p>
      </dgm:t>
    </dgm:pt>
    <dgm:pt modelId="{6206B3DE-FEFC-4C45-9773-A679577DC02A}" type="sibTrans" cxnId="{FE63E16D-D235-408E-9E3A-10835E1F1FB8}">
      <dgm:prSet/>
      <dgm:spPr/>
      <dgm:t>
        <a:bodyPr/>
        <a:lstStyle/>
        <a:p>
          <a:endParaRPr lang="ru-RU"/>
        </a:p>
      </dgm:t>
    </dgm:pt>
    <dgm:pt modelId="{E13B27A6-E89E-4A07-9C6F-01589F8A6C4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Bookman Old Style" pitchFamily="18" charset="0"/>
            </a:rPr>
            <a:t>осуществление межведомственного и межуровневого взаимодействия</a:t>
          </a:r>
        </a:p>
      </dgm:t>
    </dgm:pt>
    <dgm:pt modelId="{BDC0FC86-4234-4F15-89FE-BF998C86131C}" type="parTrans" cxnId="{F63551ED-3CD3-4924-A25D-BEB0FED461AB}">
      <dgm:prSet/>
      <dgm:spPr/>
      <dgm:t>
        <a:bodyPr/>
        <a:lstStyle/>
        <a:p>
          <a:endParaRPr lang="ru-RU"/>
        </a:p>
      </dgm:t>
    </dgm:pt>
    <dgm:pt modelId="{936347BC-BFA1-47C2-8D2C-9E07D4DEF3B7}" type="sibTrans" cxnId="{F63551ED-3CD3-4924-A25D-BEB0FED461AB}">
      <dgm:prSet/>
      <dgm:spPr/>
      <dgm:t>
        <a:bodyPr/>
        <a:lstStyle/>
        <a:p>
          <a:endParaRPr lang="ru-RU"/>
        </a:p>
      </dgm:t>
    </dgm:pt>
    <dgm:pt modelId="{41C9F154-2AD8-438A-A9B3-D185C03B4B22}">
      <dgm:prSet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Bookman Old Style" pitchFamily="18" charset="0"/>
            </a:rPr>
            <a:t>психолого-педагогическое сопровождение способных детей и талантливой молодежи</a:t>
          </a:r>
          <a:endParaRPr lang="ru-RU" sz="1800" dirty="0">
            <a:solidFill>
              <a:srgbClr val="C00000"/>
            </a:solidFill>
            <a:latin typeface="Bookman Old Style" pitchFamily="18" charset="0"/>
          </a:endParaRPr>
        </a:p>
      </dgm:t>
    </dgm:pt>
    <dgm:pt modelId="{58EF2C61-FE64-4673-B1A3-EF1273ADF49E}" type="parTrans" cxnId="{A7F6E727-318A-4D74-8D2C-6AF86E1F910C}">
      <dgm:prSet/>
      <dgm:spPr/>
      <dgm:t>
        <a:bodyPr/>
        <a:lstStyle/>
        <a:p>
          <a:endParaRPr lang="ru-RU"/>
        </a:p>
      </dgm:t>
    </dgm:pt>
    <dgm:pt modelId="{6D0EDFD2-36A1-4B2A-A898-0E40DDB93443}" type="sibTrans" cxnId="{A7F6E727-318A-4D74-8D2C-6AF86E1F910C}">
      <dgm:prSet/>
      <dgm:spPr/>
      <dgm:t>
        <a:bodyPr/>
        <a:lstStyle/>
        <a:p>
          <a:endParaRPr lang="ru-RU"/>
        </a:p>
      </dgm:t>
    </dgm:pt>
    <dgm:pt modelId="{EB10A0DA-CC65-4B34-98C7-584C7C1D5A3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solidFill>
                <a:schemeClr val="bg1"/>
              </a:solidFill>
              <a:latin typeface="Bookman Old Style" pitchFamily="18" charset="0"/>
            </a:rPr>
            <a:t>выявление, поддержка и развитие способностей и талантов</a:t>
          </a:r>
        </a:p>
      </dgm:t>
    </dgm:pt>
    <dgm:pt modelId="{9578C272-B0C6-4A9F-AE9F-7476C439D27C}" type="parTrans" cxnId="{4185E878-5719-4392-AC28-1FEA67EAB4E3}">
      <dgm:prSet/>
      <dgm:spPr/>
      <dgm:t>
        <a:bodyPr/>
        <a:lstStyle/>
        <a:p>
          <a:endParaRPr lang="ru-RU"/>
        </a:p>
      </dgm:t>
    </dgm:pt>
    <dgm:pt modelId="{09757A15-5237-413F-9A19-4C160A26C5FC}" type="sibTrans" cxnId="{4185E878-5719-4392-AC28-1FEA67EAB4E3}">
      <dgm:prSet/>
      <dgm:spPr/>
      <dgm:t>
        <a:bodyPr/>
        <a:lstStyle/>
        <a:p>
          <a:endParaRPr lang="ru-RU"/>
        </a:p>
      </dgm:t>
    </dgm:pt>
    <dgm:pt modelId="{4EF0FA3D-8CBF-45DE-A7CD-F805119B89E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 smtClean="0">
              <a:solidFill>
                <a:srgbClr val="7030A0"/>
              </a:solidFill>
              <a:latin typeface="Bookman Old Style" pitchFamily="18" charset="0"/>
            </a:rPr>
            <a:t>выявление, поддержка и развитие способностей и талантов у обучающихся с особыми образовательными потребностями, в том числе с ОВЗ</a:t>
          </a:r>
        </a:p>
      </dgm:t>
    </dgm:pt>
    <dgm:pt modelId="{9ACCC8C9-FF74-42F7-81FC-180E53071328}" type="parTrans" cxnId="{E5FDDECE-783B-44C7-95F9-5880E5F0800C}">
      <dgm:prSet/>
      <dgm:spPr/>
      <dgm:t>
        <a:bodyPr/>
        <a:lstStyle/>
        <a:p>
          <a:endParaRPr lang="ru-RU"/>
        </a:p>
      </dgm:t>
    </dgm:pt>
    <dgm:pt modelId="{3907F8F2-C753-4806-AC8C-6BFB3888CFA2}" type="sibTrans" cxnId="{E5FDDECE-783B-44C7-95F9-5880E5F0800C}">
      <dgm:prSet/>
      <dgm:spPr/>
      <dgm:t>
        <a:bodyPr/>
        <a:lstStyle/>
        <a:p>
          <a:endParaRPr lang="ru-RU"/>
        </a:p>
      </dgm:t>
    </dgm:pt>
    <dgm:pt modelId="{EFC1DD7F-2F51-4FBB-A196-A199151885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rgbClr val="0070C0"/>
              </a:solidFill>
              <a:latin typeface="Bookman Old Style" pitchFamily="18" charset="0"/>
            </a:rPr>
            <a:t>поддержка способных и талантливых обучающихся через реализацию дополнительных программ, реализуемых в центрах «Точка роста» и ЦОС</a:t>
          </a:r>
        </a:p>
      </dgm:t>
    </dgm:pt>
    <dgm:pt modelId="{C382DEE2-14CA-4BE5-98F5-E277341DA40C}" type="parTrans" cxnId="{8AEF8F9E-B49D-434D-AC16-523CFBB42A21}">
      <dgm:prSet/>
      <dgm:spPr/>
      <dgm:t>
        <a:bodyPr/>
        <a:lstStyle/>
        <a:p>
          <a:endParaRPr lang="ru-RU"/>
        </a:p>
      </dgm:t>
    </dgm:pt>
    <dgm:pt modelId="{36CCC44C-E238-4B02-8422-195F054AAE85}" type="sibTrans" cxnId="{8AEF8F9E-B49D-434D-AC16-523CFBB42A21}">
      <dgm:prSet/>
      <dgm:spPr/>
      <dgm:t>
        <a:bodyPr/>
        <a:lstStyle/>
        <a:p>
          <a:endParaRPr lang="ru-RU"/>
        </a:p>
      </dgm:t>
    </dgm:pt>
    <dgm:pt modelId="{E56C3FAC-50C1-4C18-A42C-98204B5E8C0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latin typeface="Bookman Old Style" pitchFamily="18" charset="0"/>
            </a:rPr>
            <a:t>индивидуализация обучения</a:t>
          </a:r>
        </a:p>
      </dgm:t>
    </dgm:pt>
    <dgm:pt modelId="{B3254308-151A-4DF8-9AF6-BD37A17FADE8}" type="parTrans" cxnId="{0A754AC2-180A-42DA-8542-93890355BBDE}">
      <dgm:prSet/>
      <dgm:spPr/>
      <dgm:t>
        <a:bodyPr/>
        <a:lstStyle/>
        <a:p>
          <a:endParaRPr lang="ru-RU"/>
        </a:p>
      </dgm:t>
    </dgm:pt>
    <dgm:pt modelId="{37CA9EF5-A0EC-43DB-9101-4A5F804ECD60}" type="sibTrans" cxnId="{0A754AC2-180A-42DA-8542-93890355BBDE}">
      <dgm:prSet/>
      <dgm:spPr/>
      <dgm:t>
        <a:bodyPr/>
        <a:lstStyle/>
        <a:p>
          <a:endParaRPr lang="ru-RU"/>
        </a:p>
      </dgm:t>
    </dgm:pt>
    <dgm:pt modelId="{6E7DA0E7-1B63-470F-AD39-B6AEE14BF0C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latin typeface="Bookman Old Style" pitchFamily="18" charset="0"/>
            </a:rPr>
            <a:t>показатель по направлению осуществления государственно-частного партнерства для поддержки способных и талантливых детей и молодежи</a:t>
          </a:r>
        </a:p>
      </dgm:t>
    </dgm:pt>
    <dgm:pt modelId="{0FE7E4E3-3416-4331-9C52-A2669064F6F9}" type="parTrans" cxnId="{9BB09E9A-6FA1-4347-8243-2AA435D9F76F}">
      <dgm:prSet/>
      <dgm:spPr/>
      <dgm:t>
        <a:bodyPr/>
        <a:lstStyle/>
        <a:p>
          <a:endParaRPr lang="ru-RU"/>
        </a:p>
      </dgm:t>
    </dgm:pt>
    <dgm:pt modelId="{6692DDEE-0591-4F5B-8ED0-D73F4AD7452F}" type="sibTrans" cxnId="{9BB09E9A-6FA1-4347-8243-2AA435D9F76F}">
      <dgm:prSet/>
      <dgm:spPr/>
      <dgm:t>
        <a:bodyPr/>
        <a:lstStyle/>
        <a:p>
          <a:endParaRPr lang="ru-RU"/>
        </a:p>
      </dgm:t>
    </dgm:pt>
    <dgm:pt modelId="{56B0E354-4A79-46D1-B2A4-5EF66718DEDE}" type="pres">
      <dgm:prSet presAssocID="{652569A8-5362-476D-8AA4-B2F3EEE130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B1CF9-0358-4743-9002-DFEE81EA0952}" type="pres">
      <dgm:prSet presAssocID="{EB10A0DA-CC65-4B34-98C7-584C7C1D5A37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0E481-92CC-483D-8CD7-29F8537D7BD1}" type="pres">
      <dgm:prSet presAssocID="{09757A15-5237-413F-9A19-4C160A26C5FC}" presName="spacer" presStyleCnt="0"/>
      <dgm:spPr/>
    </dgm:pt>
    <dgm:pt modelId="{DE08691D-FC7D-4F66-B2A9-078BC7291155}" type="pres">
      <dgm:prSet presAssocID="{4EF0FA3D-8CBF-45DE-A7CD-F805119B89EC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A899E-7EC7-4590-8D93-D4447B7459FD}" type="pres">
      <dgm:prSet presAssocID="{3907F8F2-C753-4806-AC8C-6BFB3888CFA2}" presName="spacer" presStyleCnt="0"/>
      <dgm:spPr/>
    </dgm:pt>
    <dgm:pt modelId="{368D2BAA-FFA0-42ED-8E93-577BE8D96915}" type="pres">
      <dgm:prSet presAssocID="{73F406D1-C407-44DB-8571-C9A7AAA835B6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903B8-6ED4-4FF5-A630-4C2566A78FE3}" type="pres">
      <dgm:prSet presAssocID="{7EE0590E-7676-44F2-ABFF-CCBE645E0371}" presName="spacer" presStyleCnt="0"/>
      <dgm:spPr/>
    </dgm:pt>
    <dgm:pt modelId="{2A34E743-B733-4395-B76D-1589A21942E9}" type="pres">
      <dgm:prSet presAssocID="{EFC1DD7F-2F51-4FBB-A196-A19915188597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CE2B2-49F9-4EB3-A139-8CB41AFEC79E}" type="pres">
      <dgm:prSet presAssocID="{36CCC44C-E238-4B02-8422-195F054AAE85}" presName="spacer" presStyleCnt="0"/>
      <dgm:spPr/>
    </dgm:pt>
    <dgm:pt modelId="{850FEE5A-0D2A-4D0C-80F8-B6F04CE6A8F1}" type="pres">
      <dgm:prSet presAssocID="{E56C3FAC-50C1-4C18-A42C-98204B5E8C0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7D63A-F9A5-40E5-B360-8F489BABC3F9}" type="pres">
      <dgm:prSet presAssocID="{37CA9EF5-A0EC-43DB-9101-4A5F804ECD60}" presName="spacer" presStyleCnt="0"/>
      <dgm:spPr/>
    </dgm:pt>
    <dgm:pt modelId="{2EA1B944-1B29-4856-8E56-86574A44BD2C}" type="pres">
      <dgm:prSet presAssocID="{D843A0F3-EF2F-4BD9-9F2E-A3B30717F38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44EBF-5D05-42F2-88BB-7ADFCD916034}" type="pres">
      <dgm:prSet presAssocID="{6206B3DE-FEFC-4C45-9773-A679577DC02A}" presName="spacer" presStyleCnt="0"/>
      <dgm:spPr/>
    </dgm:pt>
    <dgm:pt modelId="{FA8BD8FE-4F52-4104-B327-7936B783D78D}" type="pres">
      <dgm:prSet presAssocID="{41C9F154-2AD8-438A-A9B3-D185C03B4B2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E062B-5456-4F68-BA45-4C528135D34A}" type="pres">
      <dgm:prSet presAssocID="{6D0EDFD2-36A1-4B2A-A898-0E40DDB93443}" presName="spacer" presStyleCnt="0"/>
      <dgm:spPr/>
    </dgm:pt>
    <dgm:pt modelId="{BE5E06C3-8379-45C3-9B89-E53183C15933}" type="pres">
      <dgm:prSet presAssocID="{E13B27A6-E89E-4A07-9C6F-01589F8A6C4F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D34C6-DDC1-4FF2-B05D-3A0C770690F8}" type="pres">
      <dgm:prSet presAssocID="{936347BC-BFA1-47C2-8D2C-9E07D4DEF3B7}" presName="spacer" presStyleCnt="0"/>
      <dgm:spPr/>
    </dgm:pt>
    <dgm:pt modelId="{08F163E6-C0C9-4EA4-92E5-8C79AD8E64BB}" type="pres">
      <dgm:prSet presAssocID="{6E7DA0E7-1B63-470F-AD39-B6AEE14BF0CB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3E16D-D235-408E-9E3A-10835E1F1FB8}" srcId="{652569A8-5362-476D-8AA4-B2F3EEE130B6}" destId="{D843A0F3-EF2F-4BD9-9F2E-A3B30717F382}" srcOrd="5" destOrd="0" parTransId="{311966E8-0484-4AF1-BCAE-80A8ADD0457D}" sibTransId="{6206B3DE-FEFC-4C45-9773-A679577DC02A}"/>
    <dgm:cxn modelId="{9A81FA90-440D-445F-A28A-06228E54EB8F}" srcId="{652569A8-5362-476D-8AA4-B2F3EEE130B6}" destId="{73F406D1-C407-44DB-8571-C9A7AAA835B6}" srcOrd="2" destOrd="0" parTransId="{87D4623F-011E-402F-8F2F-0C106B3A6E31}" sibTransId="{7EE0590E-7676-44F2-ABFF-CCBE645E0371}"/>
    <dgm:cxn modelId="{25F1C5CB-2B84-4B72-B22A-D23EA9173FFF}" type="presOf" srcId="{41C9F154-2AD8-438A-A9B3-D185C03B4B22}" destId="{FA8BD8FE-4F52-4104-B327-7936B783D78D}" srcOrd="0" destOrd="0" presId="urn:microsoft.com/office/officeart/2005/8/layout/vList2"/>
    <dgm:cxn modelId="{0A754AC2-180A-42DA-8542-93890355BBDE}" srcId="{652569A8-5362-476D-8AA4-B2F3EEE130B6}" destId="{E56C3FAC-50C1-4C18-A42C-98204B5E8C07}" srcOrd="4" destOrd="0" parTransId="{B3254308-151A-4DF8-9AF6-BD37A17FADE8}" sibTransId="{37CA9EF5-A0EC-43DB-9101-4A5F804ECD60}"/>
    <dgm:cxn modelId="{B87976F0-B125-4A41-ADB1-FFC76CBB31DF}" type="presOf" srcId="{4EF0FA3D-8CBF-45DE-A7CD-F805119B89EC}" destId="{DE08691D-FC7D-4F66-B2A9-078BC7291155}" srcOrd="0" destOrd="0" presId="urn:microsoft.com/office/officeart/2005/8/layout/vList2"/>
    <dgm:cxn modelId="{4185E878-5719-4392-AC28-1FEA67EAB4E3}" srcId="{652569A8-5362-476D-8AA4-B2F3EEE130B6}" destId="{EB10A0DA-CC65-4B34-98C7-584C7C1D5A37}" srcOrd="0" destOrd="0" parTransId="{9578C272-B0C6-4A9F-AE9F-7476C439D27C}" sibTransId="{09757A15-5237-413F-9A19-4C160A26C5FC}"/>
    <dgm:cxn modelId="{976C35CF-9DEC-4B7E-9F0F-83CBB6855163}" type="presOf" srcId="{652569A8-5362-476D-8AA4-B2F3EEE130B6}" destId="{56B0E354-4A79-46D1-B2A4-5EF66718DEDE}" srcOrd="0" destOrd="0" presId="urn:microsoft.com/office/officeart/2005/8/layout/vList2"/>
    <dgm:cxn modelId="{E5FDDECE-783B-44C7-95F9-5880E5F0800C}" srcId="{652569A8-5362-476D-8AA4-B2F3EEE130B6}" destId="{4EF0FA3D-8CBF-45DE-A7CD-F805119B89EC}" srcOrd="1" destOrd="0" parTransId="{9ACCC8C9-FF74-42F7-81FC-180E53071328}" sibTransId="{3907F8F2-C753-4806-AC8C-6BFB3888CFA2}"/>
    <dgm:cxn modelId="{74AB277E-7AF2-4F06-AD32-803F63F54C6C}" type="presOf" srcId="{73F406D1-C407-44DB-8571-C9A7AAA835B6}" destId="{368D2BAA-FFA0-42ED-8E93-577BE8D96915}" srcOrd="0" destOrd="0" presId="urn:microsoft.com/office/officeart/2005/8/layout/vList2"/>
    <dgm:cxn modelId="{C7DC51F8-7D78-4FF7-802F-AC9BB0B61B74}" type="presOf" srcId="{EFC1DD7F-2F51-4FBB-A196-A19915188597}" destId="{2A34E743-B733-4395-B76D-1589A21942E9}" srcOrd="0" destOrd="0" presId="urn:microsoft.com/office/officeart/2005/8/layout/vList2"/>
    <dgm:cxn modelId="{8AEF8F9E-B49D-434D-AC16-523CFBB42A21}" srcId="{652569A8-5362-476D-8AA4-B2F3EEE130B6}" destId="{EFC1DD7F-2F51-4FBB-A196-A19915188597}" srcOrd="3" destOrd="0" parTransId="{C382DEE2-14CA-4BE5-98F5-E277341DA40C}" sibTransId="{36CCC44C-E238-4B02-8422-195F054AAE85}"/>
    <dgm:cxn modelId="{9BB09E9A-6FA1-4347-8243-2AA435D9F76F}" srcId="{652569A8-5362-476D-8AA4-B2F3EEE130B6}" destId="{6E7DA0E7-1B63-470F-AD39-B6AEE14BF0CB}" srcOrd="8" destOrd="0" parTransId="{0FE7E4E3-3416-4331-9C52-A2669064F6F9}" sibTransId="{6692DDEE-0591-4F5B-8ED0-D73F4AD7452F}"/>
    <dgm:cxn modelId="{2E634715-CA12-4A96-9799-96CB80337E14}" type="presOf" srcId="{E56C3FAC-50C1-4C18-A42C-98204B5E8C07}" destId="{850FEE5A-0D2A-4D0C-80F8-B6F04CE6A8F1}" srcOrd="0" destOrd="0" presId="urn:microsoft.com/office/officeart/2005/8/layout/vList2"/>
    <dgm:cxn modelId="{E71E845D-83EA-4AA6-96F9-7691365EDBF1}" type="presOf" srcId="{EB10A0DA-CC65-4B34-98C7-584C7C1D5A37}" destId="{72EB1CF9-0358-4743-9002-DFEE81EA0952}" srcOrd="0" destOrd="0" presId="urn:microsoft.com/office/officeart/2005/8/layout/vList2"/>
    <dgm:cxn modelId="{2EAF4463-AE8A-41A1-B495-FE0F54641900}" type="presOf" srcId="{E13B27A6-E89E-4A07-9C6F-01589F8A6C4F}" destId="{BE5E06C3-8379-45C3-9B89-E53183C15933}" srcOrd="0" destOrd="0" presId="urn:microsoft.com/office/officeart/2005/8/layout/vList2"/>
    <dgm:cxn modelId="{E8E542FA-60F7-4BEA-A007-40ABF7609FEF}" type="presOf" srcId="{D843A0F3-EF2F-4BD9-9F2E-A3B30717F382}" destId="{2EA1B944-1B29-4856-8E56-86574A44BD2C}" srcOrd="0" destOrd="0" presId="urn:microsoft.com/office/officeart/2005/8/layout/vList2"/>
    <dgm:cxn modelId="{F63551ED-3CD3-4924-A25D-BEB0FED461AB}" srcId="{652569A8-5362-476D-8AA4-B2F3EEE130B6}" destId="{E13B27A6-E89E-4A07-9C6F-01589F8A6C4F}" srcOrd="7" destOrd="0" parTransId="{BDC0FC86-4234-4F15-89FE-BF998C86131C}" sibTransId="{936347BC-BFA1-47C2-8D2C-9E07D4DEF3B7}"/>
    <dgm:cxn modelId="{FF782120-C2E7-4B26-92AA-7F7FBF2CF56E}" type="presOf" srcId="{6E7DA0E7-1B63-470F-AD39-B6AEE14BF0CB}" destId="{08F163E6-C0C9-4EA4-92E5-8C79AD8E64BB}" srcOrd="0" destOrd="0" presId="urn:microsoft.com/office/officeart/2005/8/layout/vList2"/>
    <dgm:cxn modelId="{A7F6E727-318A-4D74-8D2C-6AF86E1F910C}" srcId="{652569A8-5362-476D-8AA4-B2F3EEE130B6}" destId="{41C9F154-2AD8-438A-A9B3-D185C03B4B22}" srcOrd="6" destOrd="0" parTransId="{58EF2C61-FE64-4673-B1A3-EF1273ADF49E}" sibTransId="{6D0EDFD2-36A1-4B2A-A898-0E40DDB93443}"/>
    <dgm:cxn modelId="{8385307A-435C-436A-A1BB-20A0DC24022C}" type="presParOf" srcId="{56B0E354-4A79-46D1-B2A4-5EF66718DEDE}" destId="{72EB1CF9-0358-4743-9002-DFEE81EA0952}" srcOrd="0" destOrd="0" presId="urn:microsoft.com/office/officeart/2005/8/layout/vList2"/>
    <dgm:cxn modelId="{AA6FA512-4144-4467-847F-625F5DD49F40}" type="presParOf" srcId="{56B0E354-4A79-46D1-B2A4-5EF66718DEDE}" destId="{7DB0E481-92CC-483D-8CD7-29F8537D7BD1}" srcOrd="1" destOrd="0" presId="urn:microsoft.com/office/officeart/2005/8/layout/vList2"/>
    <dgm:cxn modelId="{4B501528-E6ED-4663-9E42-9C7BF10203C6}" type="presParOf" srcId="{56B0E354-4A79-46D1-B2A4-5EF66718DEDE}" destId="{DE08691D-FC7D-4F66-B2A9-078BC7291155}" srcOrd="2" destOrd="0" presId="urn:microsoft.com/office/officeart/2005/8/layout/vList2"/>
    <dgm:cxn modelId="{11F015FF-6EE0-4C3F-BD34-19F268B67070}" type="presParOf" srcId="{56B0E354-4A79-46D1-B2A4-5EF66718DEDE}" destId="{584A899E-7EC7-4590-8D93-D4447B7459FD}" srcOrd="3" destOrd="0" presId="urn:microsoft.com/office/officeart/2005/8/layout/vList2"/>
    <dgm:cxn modelId="{5C56BD40-8F6E-49F7-884A-F6AD08AA7C83}" type="presParOf" srcId="{56B0E354-4A79-46D1-B2A4-5EF66718DEDE}" destId="{368D2BAA-FFA0-42ED-8E93-577BE8D96915}" srcOrd="4" destOrd="0" presId="urn:microsoft.com/office/officeart/2005/8/layout/vList2"/>
    <dgm:cxn modelId="{62E1127C-7AB7-4E20-9451-06E5026F0BCB}" type="presParOf" srcId="{56B0E354-4A79-46D1-B2A4-5EF66718DEDE}" destId="{C21903B8-6ED4-4FF5-A630-4C2566A78FE3}" srcOrd="5" destOrd="0" presId="urn:microsoft.com/office/officeart/2005/8/layout/vList2"/>
    <dgm:cxn modelId="{A8368B9F-9625-4F2D-9CC3-B83EF6AA3DFD}" type="presParOf" srcId="{56B0E354-4A79-46D1-B2A4-5EF66718DEDE}" destId="{2A34E743-B733-4395-B76D-1589A21942E9}" srcOrd="6" destOrd="0" presId="urn:microsoft.com/office/officeart/2005/8/layout/vList2"/>
    <dgm:cxn modelId="{33BBFDA5-E047-425F-944B-BC0D88912087}" type="presParOf" srcId="{56B0E354-4A79-46D1-B2A4-5EF66718DEDE}" destId="{1D6CE2B2-49F9-4EB3-A139-8CB41AFEC79E}" srcOrd="7" destOrd="0" presId="urn:microsoft.com/office/officeart/2005/8/layout/vList2"/>
    <dgm:cxn modelId="{1B71ED50-3FF3-43FD-A9D6-70A281F8087B}" type="presParOf" srcId="{56B0E354-4A79-46D1-B2A4-5EF66718DEDE}" destId="{850FEE5A-0D2A-4D0C-80F8-B6F04CE6A8F1}" srcOrd="8" destOrd="0" presId="urn:microsoft.com/office/officeart/2005/8/layout/vList2"/>
    <dgm:cxn modelId="{004B4EE2-772C-419F-BC93-D085FC9C8B5C}" type="presParOf" srcId="{56B0E354-4A79-46D1-B2A4-5EF66718DEDE}" destId="{74C7D63A-F9A5-40E5-B360-8F489BABC3F9}" srcOrd="9" destOrd="0" presId="urn:microsoft.com/office/officeart/2005/8/layout/vList2"/>
    <dgm:cxn modelId="{DEF0AD8F-4204-4133-98D3-A8F0C612BC8E}" type="presParOf" srcId="{56B0E354-4A79-46D1-B2A4-5EF66718DEDE}" destId="{2EA1B944-1B29-4856-8E56-86574A44BD2C}" srcOrd="10" destOrd="0" presId="urn:microsoft.com/office/officeart/2005/8/layout/vList2"/>
    <dgm:cxn modelId="{F47EE329-0F38-47A5-A313-46F81AB3D378}" type="presParOf" srcId="{56B0E354-4A79-46D1-B2A4-5EF66718DEDE}" destId="{5DE44EBF-5D05-42F2-88BB-7ADFCD916034}" srcOrd="11" destOrd="0" presId="urn:microsoft.com/office/officeart/2005/8/layout/vList2"/>
    <dgm:cxn modelId="{59D24428-CE7B-4622-BDEA-3AE11ADD68F9}" type="presParOf" srcId="{56B0E354-4A79-46D1-B2A4-5EF66718DEDE}" destId="{FA8BD8FE-4F52-4104-B327-7936B783D78D}" srcOrd="12" destOrd="0" presId="urn:microsoft.com/office/officeart/2005/8/layout/vList2"/>
    <dgm:cxn modelId="{FAEA73EE-809C-424B-804B-DCE9BAA96540}" type="presParOf" srcId="{56B0E354-4A79-46D1-B2A4-5EF66718DEDE}" destId="{1D0E062B-5456-4F68-BA45-4C528135D34A}" srcOrd="13" destOrd="0" presId="urn:microsoft.com/office/officeart/2005/8/layout/vList2"/>
    <dgm:cxn modelId="{881B2B0E-333A-413E-B863-815184ED4D91}" type="presParOf" srcId="{56B0E354-4A79-46D1-B2A4-5EF66718DEDE}" destId="{BE5E06C3-8379-45C3-9B89-E53183C15933}" srcOrd="14" destOrd="0" presId="urn:microsoft.com/office/officeart/2005/8/layout/vList2"/>
    <dgm:cxn modelId="{827DAEBB-E6A4-476D-9C7E-A7E94ECEE287}" type="presParOf" srcId="{56B0E354-4A79-46D1-B2A4-5EF66718DEDE}" destId="{176D34C6-DDC1-4FF2-B05D-3A0C770690F8}" srcOrd="15" destOrd="0" presId="urn:microsoft.com/office/officeart/2005/8/layout/vList2"/>
    <dgm:cxn modelId="{E999B065-1D2E-42F0-8695-7457DCDFAA5A}" type="presParOf" srcId="{56B0E354-4A79-46D1-B2A4-5EF66718DEDE}" destId="{08F163E6-C0C9-4EA4-92E5-8C79AD8E64B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84E21-F260-47DA-B6A4-84211402E2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87FB94-B1F4-4549-AB7F-A3F916A3EBE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50" dirty="0" smtClean="0">
              <a:latin typeface="Bookman Old Style" pitchFamily="18" charset="0"/>
            </a:rPr>
            <a:t>стратегическое планирование работы с талантами на уровне муниципального образования, образовательных организаций и своевременная детализация, корректировка в контексте обновления нормативно-правовых, других оснований в формировании и развитии системы работы с талантами</a:t>
          </a:r>
          <a:endParaRPr lang="ru-RU" sz="1850" dirty="0">
            <a:latin typeface="Bookman Old Style" pitchFamily="18" charset="0"/>
          </a:endParaRPr>
        </a:p>
      </dgm:t>
    </dgm:pt>
    <dgm:pt modelId="{BA2B0C68-2C73-4A86-8C68-8CC8C20936DB}" type="parTrans" cxnId="{1A95BCD6-4DD6-4544-BDA4-BB361B34EBBE}">
      <dgm:prSet/>
      <dgm:spPr/>
      <dgm:t>
        <a:bodyPr/>
        <a:lstStyle/>
        <a:p>
          <a:endParaRPr lang="ru-RU"/>
        </a:p>
      </dgm:t>
    </dgm:pt>
    <dgm:pt modelId="{92B072C0-4007-40C4-9760-2208929390E4}" type="sibTrans" cxnId="{1A95BCD6-4DD6-4544-BDA4-BB361B34EBBE}">
      <dgm:prSet/>
      <dgm:spPr/>
      <dgm:t>
        <a:bodyPr/>
        <a:lstStyle/>
        <a:p>
          <a:endParaRPr lang="ru-RU"/>
        </a:p>
      </dgm:t>
    </dgm:pt>
    <dgm:pt modelId="{7127C4DF-0D40-4AA9-B65D-7A30000D1DF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50" dirty="0" smtClean="0">
              <a:latin typeface="Bookman Old Style" pitchFamily="18" charset="0"/>
            </a:rPr>
            <a:t>интеграция интеллектуальных, материально-технических, информационных, кадровых и других ресурсов внутриведомственного и межведомственного взаимодействия, государственно-частное партнерство в работе со способными и талантливыми детьми и молодежью</a:t>
          </a:r>
          <a:endParaRPr lang="ru-RU" sz="1850" dirty="0">
            <a:latin typeface="Bookman Old Style" pitchFamily="18" charset="0"/>
          </a:endParaRPr>
        </a:p>
      </dgm:t>
    </dgm:pt>
    <dgm:pt modelId="{9BB26ACC-C11C-4B3B-9D28-8F79F940ACD8}" type="parTrans" cxnId="{A431858C-18A2-4F6C-A192-A21335FB9346}">
      <dgm:prSet/>
      <dgm:spPr/>
      <dgm:t>
        <a:bodyPr/>
        <a:lstStyle/>
        <a:p>
          <a:endParaRPr lang="ru-RU"/>
        </a:p>
      </dgm:t>
    </dgm:pt>
    <dgm:pt modelId="{C7C28667-F62A-4E36-89BD-85B800E40981}" type="sibTrans" cxnId="{A431858C-18A2-4F6C-A192-A21335FB9346}">
      <dgm:prSet/>
      <dgm:spPr/>
      <dgm:t>
        <a:bodyPr/>
        <a:lstStyle/>
        <a:p>
          <a:endParaRPr lang="ru-RU"/>
        </a:p>
      </dgm:t>
    </dgm:pt>
    <dgm:pt modelId="{718C1AB3-0D0C-4435-B329-6A37504EC47E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50" dirty="0" smtClean="0">
              <a:latin typeface="Bookman Old Style" pitchFamily="18" charset="0"/>
            </a:rPr>
            <a:t>осуществление мониторинга качества системы выявления, поддержки и развития способностей и талантов детей как действенного механизма ее совершенствования</a:t>
          </a:r>
          <a:endParaRPr lang="ru-RU" sz="1850" dirty="0">
            <a:latin typeface="Bookman Old Style" pitchFamily="18" charset="0"/>
          </a:endParaRPr>
        </a:p>
      </dgm:t>
    </dgm:pt>
    <dgm:pt modelId="{7AC44C17-6F4C-4412-96AB-C2C81ADD56E5}" type="parTrans" cxnId="{CDAB3409-6188-4B54-84C5-9B6B6E223CE8}">
      <dgm:prSet/>
      <dgm:spPr/>
      <dgm:t>
        <a:bodyPr/>
        <a:lstStyle/>
        <a:p>
          <a:endParaRPr lang="ru-RU"/>
        </a:p>
      </dgm:t>
    </dgm:pt>
    <dgm:pt modelId="{7A292C43-E991-4714-BE96-AE8792712934}" type="sibTrans" cxnId="{CDAB3409-6188-4B54-84C5-9B6B6E223CE8}">
      <dgm:prSet/>
      <dgm:spPr/>
      <dgm:t>
        <a:bodyPr/>
        <a:lstStyle/>
        <a:p>
          <a:endParaRPr lang="ru-RU"/>
        </a:p>
      </dgm:t>
    </dgm:pt>
    <dgm:pt modelId="{66107066-5DDE-4128-9664-FCEE743ABAB2}" type="pres">
      <dgm:prSet presAssocID="{1A584E21-F260-47DA-B6A4-84211402E2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EC0473-22BB-4A8F-97C0-FA4AA27F3B3A}" type="pres">
      <dgm:prSet presAssocID="{DC87FB94-B1F4-4549-AB7F-A3F916A3EBEC}" presName="parentLin" presStyleCnt="0"/>
      <dgm:spPr/>
    </dgm:pt>
    <dgm:pt modelId="{10AA3502-B3A4-4960-B83A-F67183815AB8}" type="pres">
      <dgm:prSet presAssocID="{DC87FB94-B1F4-4549-AB7F-A3F916A3EB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C75E88-A45E-4410-A3F7-B92030D189DF}" type="pres">
      <dgm:prSet presAssocID="{DC87FB94-B1F4-4549-AB7F-A3F916A3EBEC}" presName="parentText" presStyleLbl="node1" presStyleIdx="0" presStyleCnt="3" custScaleX="135419" custScaleY="2514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DA13C-D426-4D3B-AF22-EC1D1CE4CC4C}" type="pres">
      <dgm:prSet presAssocID="{DC87FB94-B1F4-4549-AB7F-A3F916A3EBEC}" presName="negativeSpace" presStyleCnt="0"/>
      <dgm:spPr/>
    </dgm:pt>
    <dgm:pt modelId="{EB6C76E7-159F-4459-BA01-24B94978CB54}" type="pres">
      <dgm:prSet presAssocID="{DC87FB94-B1F4-4549-AB7F-A3F916A3EBEC}" presName="childText" presStyleLbl="conFgAcc1" presStyleIdx="0" presStyleCnt="3">
        <dgm:presLayoutVars>
          <dgm:bulletEnabled val="1"/>
        </dgm:presLayoutVars>
      </dgm:prSet>
      <dgm:spPr/>
    </dgm:pt>
    <dgm:pt modelId="{DA3E720F-A0E2-4772-9E48-7AB8F4937BC5}" type="pres">
      <dgm:prSet presAssocID="{92B072C0-4007-40C4-9760-2208929390E4}" presName="spaceBetweenRectangles" presStyleCnt="0"/>
      <dgm:spPr/>
    </dgm:pt>
    <dgm:pt modelId="{3E60647B-D243-44E5-AA30-22E952D4CCC3}" type="pres">
      <dgm:prSet presAssocID="{7127C4DF-0D40-4AA9-B65D-7A30000D1DF7}" presName="parentLin" presStyleCnt="0"/>
      <dgm:spPr/>
    </dgm:pt>
    <dgm:pt modelId="{45CCF88F-3A25-4834-B205-65B482C1FFD3}" type="pres">
      <dgm:prSet presAssocID="{7127C4DF-0D40-4AA9-B65D-7A30000D1DF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03ED93A-D0CA-4EEE-9F07-8395225E575E}" type="pres">
      <dgm:prSet presAssocID="{7127C4DF-0D40-4AA9-B65D-7A30000D1DF7}" presName="parentText" presStyleLbl="node1" presStyleIdx="1" presStyleCnt="3" custScaleX="139783" custScaleY="2278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4D060-9AB5-46B8-BB7A-7798E2FCB3AA}" type="pres">
      <dgm:prSet presAssocID="{7127C4DF-0D40-4AA9-B65D-7A30000D1DF7}" presName="negativeSpace" presStyleCnt="0"/>
      <dgm:spPr/>
    </dgm:pt>
    <dgm:pt modelId="{928FAFC4-6847-454E-9E5A-AE38B59F68B6}" type="pres">
      <dgm:prSet presAssocID="{7127C4DF-0D40-4AA9-B65D-7A30000D1DF7}" presName="childText" presStyleLbl="conFgAcc1" presStyleIdx="1" presStyleCnt="3">
        <dgm:presLayoutVars>
          <dgm:bulletEnabled val="1"/>
        </dgm:presLayoutVars>
      </dgm:prSet>
      <dgm:spPr/>
    </dgm:pt>
    <dgm:pt modelId="{CE3D8FB2-FA25-49D9-ABC3-02214EB78D45}" type="pres">
      <dgm:prSet presAssocID="{C7C28667-F62A-4E36-89BD-85B800E40981}" presName="spaceBetweenRectangles" presStyleCnt="0"/>
      <dgm:spPr/>
    </dgm:pt>
    <dgm:pt modelId="{B000EA78-A9E2-4156-AE05-29D3269EE513}" type="pres">
      <dgm:prSet presAssocID="{718C1AB3-0D0C-4435-B329-6A37504EC47E}" presName="parentLin" presStyleCnt="0"/>
      <dgm:spPr/>
    </dgm:pt>
    <dgm:pt modelId="{8466D6FB-2F84-4517-81D0-5F5221F6AA8F}" type="pres">
      <dgm:prSet presAssocID="{718C1AB3-0D0C-4435-B329-6A37504EC47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97BB79C-BA02-415E-9869-1396E8045CB7}" type="pres">
      <dgm:prSet presAssocID="{718C1AB3-0D0C-4435-B329-6A37504EC47E}" presName="parentText" presStyleLbl="node1" presStyleIdx="2" presStyleCnt="3" custScaleX="142263" custScaleY="1456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FA6C7-D112-4844-9458-39B107746A08}" type="pres">
      <dgm:prSet presAssocID="{718C1AB3-0D0C-4435-B329-6A37504EC47E}" presName="negativeSpace" presStyleCnt="0"/>
      <dgm:spPr/>
    </dgm:pt>
    <dgm:pt modelId="{18DD1B03-B4F8-46DA-9C48-0CF5733C0AFB}" type="pres">
      <dgm:prSet presAssocID="{718C1AB3-0D0C-4435-B329-6A37504EC47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00DF80-C159-4A3D-8A39-F2C0FA8749DE}" type="presOf" srcId="{7127C4DF-0D40-4AA9-B65D-7A30000D1DF7}" destId="{F03ED93A-D0CA-4EEE-9F07-8395225E575E}" srcOrd="1" destOrd="0" presId="urn:microsoft.com/office/officeart/2005/8/layout/list1"/>
    <dgm:cxn modelId="{A431858C-18A2-4F6C-A192-A21335FB9346}" srcId="{1A584E21-F260-47DA-B6A4-84211402E232}" destId="{7127C4DF-0D40-4AA9-B65D-7A30000D1DF7}" srcOrd="1" destOrd="0" parTransId="{9BB26ACC-C11C-4B3B-9D28-8F79F940ACD8}" sibTransId="{C7C28667-F62A-4E36-89BD-85B800E40981}"/>
    <dgm:cxn modelId="{B7E530DB-43D8-4A4A-A37F-E968D7709C34}" type="presOf" srcId="{1A584E21-F260-47DA-B6A4-84211402E232}" destId="{66107066-5DDE-4128-9664-FCEE743ABAB2}" srcOrd="0" destOrd="0" presId="urn:microsoft.com/office/officeart/2005/8/layout/list1"/>
    <dgm:cxn modelId="{1A95BCD6-4DD6-4544-BDA4-BB361B34EBBE}" srcId="{1A584E21-F260-47DA-B6A4-84211402E232}" destId="{DC87FB94-B1F4-4549-AB7F-A3F916A3EBEC}" srcOrd="0" destOrd="0" parTransId="{BA2B0C68-2C73-4A86-8C68-8CC8C20936DB}" sibTransId="{92B072C0-4007-40C4-9760-2208929390E4}"/>
    <dgm:cxn modelId="{E1091F23-ECF6-46F4-B0AC-E57485CFC952}" type="presOf" srcId="{DC87FB94-B1F4-4549-AB7F-A3F916A3EBEC}" destId="{9DC75E88-A45E-4410-A3F7-B92030D189DF}" srcOrd="1" destOrd="0" presId="urn:microsoft.com/office/officeart/2005/8/layout/list1"/>
    <dgm:cxn modelId="{70430ECB-540E-4D31-B6F6-990E325CA3E5}" type="presOf" srcId="{718C1AB3-0D0C-4435-B329-6A37504EC47E}" destId="{397BB79C-BA02-415E-9869-1396E8045CB7}" srcOrd="1" destOrd="0" presId="urn:microsoft.com/office/officeart/2005/8/layout/list1"/>
    <dgm:cxn modelId="{CDAB3409-6188-4B54-84C5-9B6B6E223CE8}" srcId="{1A584E21-F260-47DA-B6A4-84211402E232}" destId="{718C1AB3-0D0C-4435-B329-6A37504EC47E}" srcOrd="2" destOrd="0" parTransId="{7AC44C17-6F4C-4412-96AB-C2C81ADD56E5}" sibTransId="{7A292C43-E991-4714-BE96-AE8792712934}"/>
    <dgm:cxn modelId="{BA8F0708-47AB-4300-96CB-D239A22DB721}" type="presOf" srcId="{DC87FB94-B1F4-4549-AB7F-A3F916A3EBEC}" destId="{10AA3502-B3A4-4960-B83A-F67183815AB8}" srcOrd="0" destOrd="0" presId="urn:microsoft.com/office/officeart/2005/8/layout/list1"/>
    <dgm:cxn modelId="{CD699586-5FC8-46A1-9B98-0494264705D0}" type="presOf" srcId="{718C1AB3-0D0C-4435-B329-6A37504EC47E}" destId="{8466D6FB-2F84-4517-81D0-5F5221F6AA8F}" srcOrd="0" destOrd="0" presId="urn:microsoft.com/office/officeart/2005/8/layout/list1"/>
    <dgm:cxn modelId="{DF3CBE6F-0039-457A-BF71-0EE71D945421}" type="presOf" srcId="{7127C4DF-0D40-4AA9-B65D-7A30000D1DF7}" destId="{45CCF88F-3A25-4834-B205-65B482C1FFD3}" srcOrd="0" destOrd="0" presId="urn:microsoft.com/office/officeart/2005/8/layout/list1"/>
    <dgm:cxn modelId="{02EECEDE-262A-43F5-AB44-EA192FC7DD90}" type="presParOf" srcId="{66107066-5DDE-4128-9664-FCEE743ABAB2}" destId="{EFEC0473-22BB-4A8F-97C0-FA4AA27F3B3A}" srcOrd="0" destOrd="0" presId="urn:microsoft.com/office/officeart/2005/8/layout/list1"/>
    <dgm:cxn modelId="{ED112AED-B460-45AA-8292-CB74ACE642E4}" type="presParOf" srcId="{EFEC0473-22BB-4A8F-97C0-FA4AA27F3B3A}" destId="{10AA3502-B3A4-4960-B83A-F67183815AB8}" srcOrd="0" destOrd="0" presId="urn:microsoft.com/office/officeart/2005/8/layout/list1"/>
    <dgm:cxn modelId="{C02CADAF-C21A-4AD0-B02B-0E158F2E545A}" type="presParOf" srcId="{EFEC0473-22BB-4A8F-97C0-FA4AA27F3B3A}" destId="{9DC75E88-A45E-4410-A3F7-B92030D189DF}" srcOrd="1" destOrd="0" presId="urn:microsoft.com/office/officeart/2005/8/layout/list1"/>
    <dgm:cxn modelId="{36AE3685-8CC7-48E6-95F0-8FA024484F34}" type="presParOf" srcId="{66107066-5DDE-4128-9664-FCEE743ABAB2}" destId="{9A4DA13C-D426-4D3B-AF22-EC1D1CE4CC4C}" srcOrd="1" destOrd="0" presId="urn:microsoft.com/office/officeart/2005/8/layout/list1"/>
    <dgm:cxn modelId="{8F26379F-B936-4325-AD14-8EF808C5F5AF}" type="presParOf" srcId="{66107066-5DDE-4128-9664-FCEE743ABAB2}" destId="{EB6C76E7-159F-4459-BA01-24B94978CB54}" srcOrd="2" destOrd="0" presId="urn:microsoft.com/office/officeart/2005/8/layout/list1"/>
    <dgm:cxn modelId="{3AA14D93-C47B-4B94-8289-38C9461B3571}" type="presParOf" srcId="{66107066-5DDE-4128-9664-FCEE743ABAB2}" destId="{DA3E720F-A0E2-4772-9E48-7AB8F4937BC5}" srcOrd="3" destOrd="0" presId="urn:microsoft.com/office/officeart/2005/8/layout/list1"/>
    <dgm:cxn modelId="{7A356066-1DF8-4E59-83A3-ADD602E48AC2}" type="presParOf" srcId="{66107066-5DDE-4128-9664-FCEE743ABAB2}" destId="{3E60647B-D243-44E5-AA30-22E952D4CCC3}" srcOrd="4" destOrd="0" presId="urn:microsoft.com/office/officeart/2005/8/layout/list1"/>
    <dgm:cxn modelId="{E2772726-522A-418F-86D2-54A9F081509E}" type="presParOf" srcId="{3E60647B-D243-44E5-AA30-22E952D4CCC3}" destId="{45CCF88F-3A25-4834-B205-65B482C1FFD3}" srcOrd="0" destOrd="0" presId="urn:microsoft.com/office/officeart/2005/8/layout/list1"/>
    <dgm:cxn modelId="{226DEE71-5618-4FA1-975B-9852D63C880C}" type="presParOf" srcId="{3E60647B-D243-44E5-AA30-22E952D4CCC3}" destId="{F03ED93A-D0CA-4EEE-9F07-8395225E575E}" srcOrd="1" destOrd="0" presId="urn:microsoft.com/office/officeart/2005/8/layout/list1"/>
    <dgm:cxn modelId="{B28DE9B6-AB6D-4437-9B4E-4A8589359B0C}" type="presParOf" srcId="{66107066-5DDE-4128-9664-FCEE743ABAB2}" destId="{2604D060-9AB5-46B8-BB7A-7798E2FCB3AA}" srcOrd="5" destOrd="0" presId="urn:microsoft.com/office/officeart/2005/8/layout/list1"/>
    <dgm:cxn modelId="{6CA99D4E-9DBE-4815-8725-5C6E68D9C6A7}" type="presParOf" srcId="{66107066-5DDE-4128-9664-FCEE743ABAB2}" destId="{928FAFC4-6847-454E-9E5A-AE38B59F68B6}" srcOrd="6" destOrd="0" presId="urn:microsoft.com/office/officeart/2005/8/layout/list1"/>
    <dgm:cxn modelId="{89969357-2EDA-42C8-9936-B950E87B81B7}" type="presParOf" srcId="{66107066-5DDE-4128-9664-FCEE743ABAB2}" destId="{CE3D8FB2-FA25-49D9-ABC3-02214EB78D45}" srcOrd="7" destOrd="0" presId="urn:microsoft.com/office/officeart/2005/8/layout/list1"/>
    <dgm:cxn modelId="{2E027699-088B-4025-AF76-391EA0DC5F5A}" type="presParOf" srcId="{66107066-5DDE-4128-9664-FCEE743ABAB2}" destId="{B000EA78-A9E2-4156-AE05-29D3269EE513}" srcOrd="8" destOrd="0" presId="urn:microsoft.com/office/officeart/2005/8/layout/list1"/>
    <dgm:cxn modelId="{C6746AD6-7415-48A8-8651-D28FDFB59E23}" type="presParOf" srcId="{B000EA78-A9E2-4156-AE05-29D3269EE513}" destId="{8466D6FB-2F84-4517-81D0-5F5221F6AA8F}" srcOrd="0" destOrd="0" presId="urn:microsoft.com/office/officeart/2005/8/layout/list1"/>
    <dgm:cxn modelId="{C926E79E-2131-4F31-8474-229081CDFED4}" type="presParOf" srcId="{B000EA78-A9E2-4156-AE05-29D3269EE513}" destId="{397BB79C-BA02-415E-9869-1396E8045CB7}" srcOrd="1" destOrd="0" presId="urn:microsoft.com/office/officeart/2005/8/layout/list1"/>
    <dgm:cxn modelId="{08CCEBC2-24BE-47E7-9112-067D8FD555FA}" type="presParOf" srcId="{66107066-5DDE-4128-9664-FCEE743ABAB2}" destId="{778FA6C7-D112-4844-9458-39B107746A08}" srcOrd="9" destOrd="0" presId="urn:microsoft.com/office/officeart/2005/8/layout/list1"/>
    <dgm:cxn modelId="{0B1A38CD-40A3-4F6E-AEDA-97A0DB1D4DF5}" type="presParOf" srcId="{66107066-5DDE-4128-9664-FCEE743ABAB2}" destId="{18DD1B03-B4F8-46DA-9C48-0CF5733C0A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57151B-DD20-4EA8-B8CD-B8FC2AB3DA0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553587-E598-4625-A047-EB49C6A5FC5E}">
      <dgm:prSet phldrT="[Текст]" custT="1"/>
      <dgm:spPr/>
      <dgm:t>
        <a:bodyPr/>
        <a:lstStyle/>
        <a:p>
          <a:r>
            <a:rPr lang="ru-RU" sz="2200" b="0" dirty="0" smtClean="0">
              <a:solidFill>
                <a:schemeClr val="bg1"/>
              </a:solidFill>
              <a:latin typeface="Bookman Old Style" pitchFamily="18" charset="0"/>
            </a:rPr>
            <a:t>Сбор, обработка, систематизация и хранение полученной в результате проведения мониторинга информации осуществляется лицами, назначенными ответственными за реализацию мониторинга.</a:t>
          </a:r>
          <a:endParaRPr lang="ru-RU" sz="2200" dirty="0">
            <a:solidFill>
              <a:schemeClr val="bg1"/>
            </a:solidFill>
          </a:endParaRPr>
        </a:p>
      </dgm:t>
    </dgm:pt>
    <dgm:pt modelId="{72E1279F-EE5F-4650-A0D3-020C5D3F2087}" type="parTrans" cxnId="{7C2F7234-2336-48F2-BFC5-E3A1ED240FDC}">
      <dgm:prSet/>
      <dgm:spPr/>
      <dgm:t>
        <a:bodyPr/>
        <a:lstStyle/>
        <a:p>
          <a:endParaRPr lang="ru-RU"/>
        </a:p>
      </dgm:t>
    </dgm:pt>
    <dgm:pt modelId="{6030AA7E-09AE-49E9-878E-0ED506AED5FC}" type="sibTrans" cxnId="{7C2F7234-2336-48F2-BFC5-E3A1ED240FDC}">
      <dgm:prSet/>
      <dgm:spPr/>
      <dgm:t>
        <a:bodyPr/>
        <a:lstStyle/>
        <a:p>
          <a:endParaRPr lang="ru-RU"/>
        </a:p>
      </dgm:t>
    </dgm:pt>
    <dgm:pt modelId="{5D40C899-60BF-4497-92B9-3FAC2404A2CD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dirty="0" smtClean="0">
              <a:solidFill>
                <a:schemeClr val="bg1"/>
              </a:solidFill>
              <a:latin typeface="Bookman Old Style" pitchFamily="18" charset="0"/>
            </a:rPr>
            <a:t>Лица, организующие и осуществляющие мониторинг, несут персональную ответственность за достоверность и объективность представляемой информации, за обработку данных мониторинга, их анализ и использование, распространение результатов.</a:t>
          </a:r>
        </a:p>
      </dgm:t>
    </dgm:pt>
    <dgm:pt modelId="{418D2BDE-E4ED-4B60-8BEF-09C4047273E8}" type="parTrans" cxnId="{856EA5D8-28A2-4E4A-B41B-A84AFDCC0291}">
      <dgm:prSet/>
      <dgm:spPr/>
      <dgm:t>
        <a:bodyPr/>
        <a:lstStyle/>
        <a:p>
          <a:endParaRPr lang="ru-RU"/>
        </a:p>
      </dgm:t>
    </dgm:pt>
    <dgm:pt modelId="{503209C1-476C-4053-BA88-4DF6BA71472C}" type="sibTrans" cxnId="{856EA5D8-28A2-4E4A-B41B-A84AFDCC0291}">
      <dgm:prSet/>
      <dgm:spPr/>
      <dgm:t>
        <a:bodyPr/>
        <a:lstStyle/>
        <a:p>
          <a:endParaRPr lang="ru-RU"/>
        </a:p>
      </dgm:t>
    </dgm:pt>
    <dgm:pt modelId="{D58A6198-E29A-4567-974E-DB823572D46A}" type="pres">
      <dgm:prSet presAssocID="{0657151B-DD20-4EA8-B8CD-B8FC2AB3DA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252837-7DAA-48AA-B208-170C7CEFD4BE}" type="pres">
      <dgm:prSet presAssocID="{3E553587-E598-4625-A047-EB49C6A5FC5E}" presName="parentText" presStyleLbl="node1" presStyleIdx="0" presStyleCnt="2" custScaleY="92284" custLinFactY="-144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5EE66-86D6-4A46-BA0F-FB97403213B3}" type="pres">
      <dgm:prSet presAssocID="{6030AA7E-09AE-49E9-878E-0ED506AED5FC}" presName="spacer" presStyleCnt="0"/>
      <dgm:spPr/>
    </dgm:pt>
    <dgm:pt modelId="{13154086-F519-44DB-8868-33D8264F3D3A}" type="pres">
      <dgm:prSet presAssocID="{5D40C899-60BF-4497-92B9-3FAC2404A2CD}" presName="parentText" presStyleLbl="node1" presStyleIdx="1" presStyleCnt="2" custScaleY="127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C1226-44CF-47CA-BA0A-AA0985DB2B68}" type="presOf" srcId="{0657151B-DD20-4EA8-B8CD-B8FC2AB3DA05}" destId="{D58A6198-E29A-4567-974E-DB823572D46A}" srcOrd="0" destOrd="0" presId="urn:microsoft.com/office/officeart/2005/8/layout/vList2"/>
    <dgm:cxn modelId="{7E162BA4-7B87-445F-AE67-2DC39DC76318}" type="presOf" srcId="{5D40C899-60BF-4497-92B9-3FAC2404A2CD}" destId="{13154086-F519-44DB-8868-33D8264F3D3A}" srcOrd="0" destOrd="0" presId="urn:microsoft.com/office/officeart/2005/8/layout/vList2"/>
    <dgm:cxn modelId="{D5F7AF74-F8FE-4D68-B219-63DFF3EF0AF3}" type="presOf" srcId="{3E553587-E598-4625-A047-EB49C6A5FC5E}" destId="{52252837-7DAA-48AA-B208-170C7CEFD4BE}" srcOrd="0" destOrd="0" presId="urn:microsoft.com/office/officeart/2005/8/layout/vList2"/>
    <dgm:cxn modelId="{856EA5D8-28A2-4E4A-B41B-A84AFDCC0291}" srcId="{0657151B-DD20-4EA8-B8CD-B8FC2AB3DA05}" destId="{5D40C899-60BF-4497-92B9-3FAC2404A2CD}" srcOrd="1" destOrd="0" parTransId="{418D2BDE-E4ED-4B60-8BEF-09C4047273E8}" sibTransId="{503209C1-476C-4053-BA88-4DF6BA71472C}"/>
    <dgm:cxn modelId="{7C2F7234-2336-48F2-BFC5-E3A1ED240FDC}" srcId="{0657151B-DD20-4EA8-B8CD-B8FC2AB3DA05}" destId="{3E553587-E598-4625-A047-EB49C6A5FC5E}" srcOrd="0" destOrd="0" parTransId="{72E1279F-EE5F-4650-A0D3-020C5D3F2087}" sibTransId="{6030AA7E-09AE-49E9-878E-0ED506AED5FC}"/>
    <dgm:cxn modelId="{489C799F-43EA-4ED4-8BEC-8142113389E4}" type="presParOf" srcId="{D58A6198-E29A-4567-974E-DB823572D46A}" destId="{52252837-7DAA-48AA-B208-170C7CEFD4BE}" srcOrd="0" destOrd="0" presId="urn:microsoft.com/office/officeart/2005/8/layout/vList2"/>
    <dgm:cxn modelId="{93148385-D250-484A-9C86-DE9A11284EA8}" type="presParOf" srcId="{D58A6198-E29A-4567-974E-DB823572D46A}" destId="{A1D5EE66-86D6-4A46-BA0F-FB97403213B3}" srcOrd="1" destOrd="0" presId="urn:microsoft.com/office/officeart/2005/8/layout/vList2"/>
    <dgm:cxn modelId="{DA5EE4BA-0A77-4ED4-BB6A-060764E4EF25}" type="presParOf" srcId="{D58A6198-E29A-4567-974E-DB823572D46A}" destId="{13154086-F519-44DB-8868-33D8264F3D3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7A8FD4-A265-4BE0-9B28-5A2419191B5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2A41DC-0EC1-4E43-8068-FD3E7D72D79A}">
      <dgm:prSet phldrT="[Текст]" custT="1"/>
      <dgm:spPr>
        <a:solidFill>
          <a:srgbClr val="F86D18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Bookman Old Style" pitchFamily="18" charset="0"/>
            </a:rPr>
            <a:t>Проведение мониторинга по муниципальным показателям</a:t>
          </a:r>
        </a:p>
        <a:p>
          <a:r>
            <a:rPr lang="en-US" sz="2000" dirty="0" smtClean="0">
              <a:solidFill>
                <a:schemeClr val="bg1"/>
              </a:solidFill>
              <a:latin typeface="Bookman Old Style" pitchFamily="18" charset="0"/>
            </a:rPr>
            <a:t>II</a:t>
          </a:r>
          <a:r>
            <a:rPr lang="ru-RU" sz="2000" dirty="0" smtClean="0">
              <a:solidFill>
                <a:schemeClr val="bg1"/>
              </a:solidFill>
              <a:latin typeface="Bookman Old Style" pitchFamily="18" charset="0"/>
            </a:rPr>
            <a:t> квартал 2024 г.</a:t>
          </a:r>
          <a:endParaRPr lang="ru-RU" sz="1400" dirty="0">
            <a:solidFill>
              <a:schemeClr val="bg1"/>
            </a:solidFill>
            <a:latin typeface="Bookman Old Style" pitchFamily="18" charset="0"/>
          </a:endParaRPr>
        </a:p>
      </dgm:t>
    </dgm:pt>
    <dgm:pt modelId="{A36A1C9A-AC08-4D56-A8EC-7ACC795BBA18}" type="parTrans" cxnId="{EDC6ACC7-35B7-478B-8C3D-7187764E9A53}">
      <dgm:prSet/>
      <dgm:spPr/>
      <dgm:t>
        <a:bodyPr/>
        <a:lstStyle/>
        <a:p>
          <a:endParaRPr lang="ru-RU"/>
        </a:p>
      </dgm:t>
    </dgm:pt>
    <dgm:pt modelId="{68532AC5-EBBA-41AD-A1F0-CF4A4E81A28B}" type="sibTrans" cxnId="{EDC6ACC7-35B7-478B-8C3D-7187764E9A53}">
      <dgm:prSet/>
      <dgm:spPr/>
      <dgm:t>
        <a:bodyPr/>
        <a:lstStyle/>
        <a:p>
          <a:endParaRPr lang="ru-RU"/>
        </a:p>
      </dgm:t>
    </dgm:pt>
    <dgm:pt modelId="{BCB8B204-7CF4-43FC-A3E7-60DCC67A595B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7030A0"/>
              </a:solidFill>
              <a:latin typeface="Bookman Old Style" pitchFamily="18" charset="0"/>
            </a:rPr>
            <a:t>Подготовка адресных рекомендаций по итогам анализа результатов мониторинга</a:t>
          </a:r>
        </a:p>
        <a:p>
          <a:r>
            <a:rPr lang="en-US" sz="1800" dirty="0" smtClean="0">
              <a:solidFill>
                <a:srgbClr val="7030A0"/>
              </a:solidFill>
              <a:latin typeface="Bookman Old Style" pitchFamily="18" charset="0"/>
            </a:rPr>
            <a:t>III</a:t>
          </a:r>
          <a:r>
            <a:rPr lang="ru-RU" sz="1800" dirty="0" smtClean="0">
              <a:solidFill>
                <a:srgbClr val="7030A0"/>
              </a:solidFill>
              <a:latin typeface="Bookman Old Style" pitchFamily="18" charset="0"/>
            </a:rPr>
            <a:t> квартал 2024 года</a:t>
          </a:r>
          <a:endParaRPr lang="ru-RU" sz="1800" dirty="0">
            <a:solidFill>
              <a:srgbClr val="7030A0"/>
            </a:solidFill>
            <a:latin typeface="Bookman Old Style" pitchFamily="18" charset="0"/>
          </a:endParaRPr>
        </a:p>
      </dgm:t>
    </dgm:pt>
    <dgm:pt modelId="{AA19221C-F64D-4580-AF01-BB133FDC8E06}" type="parTrans" cxnId="{C134B15F-A57C-4C7E-84F6-A3A963F21E9A}">
      <dgm:prSet/>
      <dgm:spPr/>
      <dgm:t>
        <a:bodyPr/>
        <a:lstStyle/>
        <a:p>
          <a:endParaRPr lang="ru-RU"/>
        </a:p>
      </dgm:t>
    </dgm:pt>
    <dgm:pt modelId="{B3273050-D810-48DE-AD07-AE804FE7FB08}" type="sibTrans" cxnId="{C134B15F-A57C-4C7E-84F6-A3A963F21E9A}">
      <dgm:prSet/>
      <dgm:spPr/>
      <dgm:t>
        <a:bodyPr/>
        <a:lstStyle/>
        <a:p>
          <a:endParaRPr lang="ru-RU"/>
        </a:p>
      </dgm:t>
    </dgm:pt>
    <dgm:pt modelId="{EBB45BE8-9D62-44F9-97AB-DB3568C3AD4D}">
      <dgm:prSet phldrT="[Текст]" custT="1"/>
      <dgm:spPr>
        <a:solidFill>
          <a:srgbClr val="F86D18"/>
        </a:solidFill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Bookman Old Style" pitchFamily="18" charset="0"/>
            </a:rPr>
            <a:t>Принятие мер и управленческих решений</a:t>
          </a:r>
        </a:p>
        <a:p>
          <a:r>
            <a:rPr lang="ru-RU" sz="2000" dirty="0" smtClean="0">
              <a:solidFill>
                <a:schemeClr val="bg1"/>
              </a:solidFill>
              <a:latin typeface="Bookman Old Style" pitchFamily="18" charset="0"/>
            </a:rPr>
            <a:t>III квартал 2024 года</a:t>
          </a:r>
        </a:p>
      </dgm:t>
    </dgm:pt>
    <dgm:pt modelId="{1B2F19B1-BCF3-43D4-B16B-B197233116E4}" type="parTrans" cxnId="{404A895A-2C58-40F4-B44B-C5B842ADF8DF}">
      <dgm:prSet/>
      <dgm:spPr/>
      <dgm:t>
        <a:bodyPr/>
        <a:lstStyle/>
        <a:p>
          <a:endParaRPr lang="ru-RU"/>
        </a:p>
      </dgm:t>
    </dgm:pt>
    <dgm:pt modelId="{B696B547-0896-421E-80B7-BD25DB8D6F49}" type="sibTrans" cxnId="{404A895A-2C58-40F4-B44B-C5B842ADF8DF}">
      <dgm:prSet/>
      <dgm:spPr/>
      <dgm:t>
        <a:bodyPr/>
        <a:lstStyle/>
        <a:p>
          <a:endParaRPr lang="ru-RU"/>
        </a:p>
      </dgm:t>
    </dgm:pt>
    <dgm:pt modelId="{0DC68CA9-2597-4970-B52B-B61DD0B1755A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7030A0"/>
              </a:solidFill>
              <a:latin typeface="Bookman Old Style" pitchFamily="18" charset="0"/>
            </a:rPr>
            <a:t>Анализ и оценка эффективности принятых мер по осуществлению мониторинга</a:t>
          </a:r>
        </a:p>
        <a:p>
          <a:r>
            <a:rPr lang="en-US" sz="2000" dirty="0" smtClean="0">
              <a:solidFill>
                <a:srgbClr val="7030A0"/>
              </a:solidFill>
              <a:latin typeface="Bookman Old Style" pitchFamily="18" charset="0"/>
            </a:rPr>
            <a:t>II</a:t>
          </a:r>
          <a:r>
            <a:rPr lang="ru-RU" sz="2000" dirty="0" smtClean="0">
              <a:solidFill>
                <a:srgbClr val="7030A0"/>
              </a:solidFill>
              <a:latin typeface="Bookman Old Style" pitchFamily="18" charset="0"/>
            </a:rPr>
            <a:t> квартал 2025 года</a:t>
          </a:r>
          <a:endParaRPr lang="ru-RU" sz="2000" dirty="0">
            <a:solidFill>
              <a:srgbClr val="7030A0"/>
            </a:solidFill>
            <a:latin typeface="Bookman Old Style" pitchFamily="18" charset="0"/>
          </a:endParaRPr>
        </a:p>
      </dgm:t>
    </dgm:pt>
    <dgm:pt modelId="{A10D6363-B3FE-4C0C-A7D8-B00BF2D0B758}" type="parTrans" cxnId="{D6658793-51C0-40F2-B2E9-4BA24D0C5163}">
      <dgm:prSet/>
      <dgm:spPr/>
      <dgm:t>
        <a:bodyPr/>
        <a:lstStyle/>
        <a:p>
          <a:endParaRPr lang="ru-RU"/>
        </a:p>
      </dgm:t>
    </dgm:pt>
    <dgm:pt modelId="{38405CAC-DDC4-4886-91AF-4BD355506AC3}" type="sibTrans" cxnId="{D6658793-51C0-40F2-B2E9-4BA24D0C5163}">
      <dgm:prSet/>
      <dgm:spPr/>
      <dgm:t>
        <a:bodyPr/>
        <a:lstStyle/>
        <a:p>
          <a:endParaRPr lang="ru-RU"/>
        </a:p>
      </dgm:t>
    </dgm:pt>
    <dgm:pt modelId="{7E612BA6-0157-4030-B373-2CEE04D2F413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7030A0"/>
              </a:solidFill>
              <a:latin typeface="Bookman Old Style" pitchFamily="18" charset="0"/>
            </a:rPr>
            <a:t>Анализ и оценка эффективности принятых управленческих решений по результатам мониторинга</a:t>
          </a:r>
        </a:p>
        <a:p>
          <a:r>
            <a:rPr lang="en-US" sz="2000" dirty="0" smtClean="0">
              <a:solidFill>
                <a:srgbClr val="7030A0"/>
              </a:solidFill>
              <a:latin typeface="Bookman Old Style" pitchFamily="18" charset="0"/>
            </a:rPr>
            <a:t>II</a:t>
          </a:r>
          <a:r>
            <a:rPr lang="ru-RU" sz="2000" dirty="0" smtClean="0">
              <a:solidFill>
                <a:srgbClr val="7030A0"/>
              </a:solidFill>
              <a:latin typeface="Bookman Old Style" pitchFamily="18" charset="0"/>
            </a:rPr>
            <a:t> квартал 2025 года</a:t>
          </a:r>
          <a:endParaRPr lang="ru-RU" sz="2000" dirty="0">
            <a:solidFill>
              <a:srgbClr val="7030A0"/>
            </a:solidFill>
          </a:endParaRPr>
        </a:p>
      </dgm:t>
    </dgm:pt>
    <dgm:pt modelId="{391A1ACA-2BB8-43E9-8BB3-F743175C376E}" type="parTrans" cxnId="{B604E836-020A-4A14-A0F0-887660C0AE5A}">
      <dgm:prSet/>
      <dgm:spPr/>
      <dgm:t>
        <a:bodyPr/>
        <a:lstStyle/>
        <a:p>
          <a:endParaRPr lang="ru-RU"/>
        </a:p>
      </dgm:t>
    </dgm:pt>
    <dgm:pt modelId="{12A531FD-C4CE-4645-A21C-4C7AECF4B6FE}" type="sibTrans" cxnId="{B604E836-020A-4A14-A0F0-887660C0AE5A}">
      <dgm:prSet/>
      <dgm:spPr/>
      <dgm:t>
        <a:bodyPr/>
        <a:lstStyle/>
        <a:p>
          <a:endParaRPr lang="ru-RU"/>
        </a:p>
      </dgm:t>
    </dgm:pt>
    <dgm:pt modelId="{1950D442-DB3D-4E08-B6D5-73BFDAD29A19}" type="pres">
      <dgm:prSet presAssocID="{767A8FD4-A265-4BE0-9B28-5A2419191B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DC005-0177-4A2F-AACB-CEEADFB10370}" type="pres">
      <dgm:prSet presAssocID="{A12A41DC-0EC1-4E43-8068-FD3E7D72D7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F5BD9-A072-4E92-B7CE-A0DA61D9EC5E}" type="pres">
      <dgm:prSet presAssocID="{68532AC5-EBBA-41AD-A1F0-CF4A4E81A28B}" presName="sibTrans" presStyleCnt="0"/>
      <dgm:spPr/>
    </dgm:pt>
    <dgm:pt modelId="{CC1830FA-DFF6-41AB-9164-1C1DCA48096A}" type="pres">
      <dgm:prSet presAssocID="{BCB8B204-7CF4-43FC-A3E7-60DCC67A59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06C33-D43B-4BB9-8009-97E0AC63BA2E}" type="pres">
      <dgm:prSet presAssocID="{B3273050-D810-48DE-AD07-AE804FE7FB08}" presName="sibTrans" presStyleCnt="0"/>
      <dgm:spPr/>
    </dgm:pt>
    <dgm:pt modelId="{15321E93-A4E3-408A-AF40-70018B4CEEAB}" type="pres">
      <dgm:prSet presAssocID="{EBB45BE8-9D62-44F9-97AB-DB3568C3AD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C1CCA-8C36-468B-8BA9-D6A62125B1CE}" type="pres">
      <dgm:prSet presAssocID="{B696B547-0896-421E-80B7-BD25DB8D6F49}" presName="sibTrans" presStyleCnt="0"/>
      <dgm:spPr/>
    </dgm:pt>
    <dgm:pt modelId="{69B060FB-B70C-49D8-BF90-D88C3AC726C2}" type="pres">
      <dgm:prSet presAssocID="{0DC68CA9-2597-4970-B52B-B61DD0B1755A}" presName="node" presStyleLbl="node1" presStyleIdx="3" presStyleCnt="5" custScaleX="156012" custLinFactNeighborX="-50" custLinFactNeighborY="-7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1BAAD-DCD7-47EC-9956-661142AB0A88}" type="pres">
      <dgm:prSet presAssocID="{38405CAC-DDC4-4886-91AF-4BD355506AC3}" presName="sibTrans" presStyleCnt="0"/>
      <dgm:spPr/>
    </dgm:pt>
    <dgm:pt modelId="{04D4BE6B-62F1-402E-A84C-ADEA08FFFE45}" type="pres">
      <dgm:prSet presAssocID="{7E612BA6-0157-4030-B373-2CEE04D2F413}" presName="node" presStyleLbl="node1" presStyleIdx="4" presStyleCnt="5" custScaleX="163149" custLinFactNeighborX="-1431" custLinFactNeighborY="-7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B0AFD-4ACF-4604-AE27-8473D1AB869A}" type="presOf" srcId="{EBB45BE8-9D62-44F9-97AB-DB3568C3AD4D}" destId="{15321E93-A4E3-408A-AF40-70018B4CEEAB}" srcOrd="0" destOrd="0" presId="urn:microsoft.com/office/officeart/2005/8/layout/default"/>
    <dgm:cxn modelId="{F05D5607-76E4-4380-B133-9479F87CF9A8}" type="presOf" srcId="{0DC68CA9-2597-4970-B52B-B61DD0B1755A}" destId="{69B060FB-B70C-49D8-BF90-D88C3AC726C2}" srcOrd="0" destOrd="0" presId="urn:microsoft.com/office/officeart/2005/8/layout/default"/>
    <dgm:cxn modelId="{EDC6ACC7-35B7-478B-8C3D-7187764E9A53}" srcId="{767A8FD4-A265-4BE0-9B28-5A2419191B52}" destId="{A12A41DC-0EC1-4E43-8068-FD3E7D72D79A}" srcOrd="0" destOrd="0" parTransId="{A36A1C9A-AC08-4D56-A8EC-7ACC795BBA18}" sibTransId="{68532AC5-EBBA-41AD-A1F0-CF4A4E81A28B}"/>
    <dgm:cxn modelId="{404A895A-2C58-40F4-B44B-C5B842ADF8DF}" srcId="{767A8FD4-A265-4BE0-9B28-5A2419191B52}" destId="{EBB45BE8-9D62-44F9-97AB-DB3568C3AD4D}" srcOrd="2" destOrd="0" parTransId="{1B2F19B1-BCF3-43D4-B16B-B197233116E4}" sibTransId="{B696B547-0896-421E-80B7-BD25DB8D6F49}"/>
    <dgm:cxn modelId="{1DA45654-D978-4519-A6DC-1B6F6325CD2E}" type="presOf" srcId="{7E612BA6-0157-4030-B373-2CEE04D2F413}" destId="{04D4BE6B-62F1-402E-A84C-ADEA08FFFE45}" srcOrd="0" destOrd="0" presId="urn:microsoft.com/office/officeart/2005/8/layout/default"/>
    <dgm:cxn modelId="{D6658793-51C0-40F2-B2E9-4BA24D0C5163}" srcId="{767A8FD4-A265-4BE0-9B28-5A2419191B52}" destId="{0DC68CA9-2597-4970-B52B-B61DD0B1755A}" srcOrd="3" destOrd="0" parTransId="{A10D6363-B3FE-4C0C-A7D8-B00BF2D0B758}" sibTransId="{38405CAC-DDC4-4886-91AF-4BD355506AC3}"/>
    <dgm:cxn modelId="{B88645CB-6DDF-464A-8527-B5A202494A2E}" type="presOf" srcId="{BCB8B204-7CF4-43FC-A3E7-60DCC67A595B}" destId="{CC1830FA-DFF6-41AB-9164-1C1DCA48096A}" srcOrd="0" destOrd="0" presId="urn:microsoft.com/office/officeart/2005/8/layout/default"/>
    <dgm:cxn modelId="{C134B15F-A57C-4C7E-84F6-A3A963F21E9A}" srcId="{767A8FD4-A265-4BE0-9B28-5A2419191B52}" destId="{BCB8B204-7CF4-43FC-A3E7-60DCC67A595B}" srcOrd="1" destOrd="0" parTransId="{AA19221C-F64D-4580-AF01-BB133FDC8E06}" sibTransId="{B3273050-D810-48DE-AD07-AE804FE7FB08}"/>
    <dgm:cxn modelId="{0275C8AE-1DBB-4FB1-9DF8-FD5E7913FADE}" type="presOf" srcId="{A12A41DC-0EC1-4E43-8068-FD3E7D72D79A}" destId="{FAFDC005-0177-4A2F-AACB-CEEADFB10370}" srcOrd="0" destOrd="0" presId="urn:microsoft.com/office/officeart/2005/8/layout/default"/>
    <dgm:cxn modelId="{B604E836-020A-4A14-A0F0-887660C0AE5A}" srcId="{767A8FD4-A265-4BE0-9B28-5A2419191B52}" destId="{7E612BA6-0157-4030-B373-2CEE04D2F413}" srcOrd="4" destOrd="0" parTransId="{391A1ACA-2BB8-43E9-8BB3-F743175C376E}" sibTransId="{12A531FD-C4CE-4645-A21C-4C7AECF4B6FE}"/>
    <dgm:cxn modelId="{5EFF8F52-FD2A-41AD-9E98-25A0A2A79F21}" type="presOf" srcId="{767A8FD4-A265-4BE0-9B28-5A2419191B52}" destId="{1950D442-DB3D-4E08-B6D5-73BFDAD29A19}" srcOrd="0" destOrd="0" presId="urn:microsoft.com/office/officeart/2005/8/layout/default"/>
    <dgm:cxn modelId="{59E54EB6-FFD2-43E9-87C7-B11442E34B30}" type="presParOf" srcId="{1950D442-DB3D-4E08-B6D5-73BFDAD29A19}" destId="{FAFDC005-0177-4A2F-AACB-CEEADFB10370}" srcOrd="0" destOrd="0" presId="urn:microsoft.com/office/officeart/2005/8/layout/default"/>
    <dgm:cxn modelId="{1EF2DD1A-6A11-49C1-9148-1107F3322902}" type="presParOf" srcId="{1950D442-DB3D-4E08-B6D5-73BFDAD29A19}" destId="{F1CF5BD9-A072-4E92-B7CE-A0DA61D9EC5E}" srcOrd="1" destOrd="0" presId="urn:microsoft.com/office/officeart/2005/8/layout/default"/>
    <dgm:cxn modelId="{F1C06CCA-9464-4A07-9B70-7473A8C94055}" type="presParOf" srcId="{1950D442-DB3D-4E08-B6D5-73BFDAD29A19}" destId="{CC1830FA-DFF6-41AB-9164-1C1DCA48096A}" srcOrd="2" destOrd="0" presId="urn:microsoft.com/office/officeart/2005/8/layout/default"/>
    <dgm:cxn modelId="{4E22D64D-9152-4AD9-9829-C4A53C1BDC67}" type="presParOf" srcId="{1950D442-DB3D-4E08-B6D5-73BFDAD29A19}" destId="{6EB06C33-D43B-4BB9-8009-97E0AC63BA2E}" srcOrd="3" destOrd="0" presId="urn:microsoft.com/office/officeart/2005/8/layout/default"/>
    <dgm:cxn modelId="{A22072FA-22B2-4882-893C-FF4611809363}" type="presParOf" srcId="{1950D442-DB3D-4E08-B6D5-73BFDAD29A19}" destId="{15321E93-A4E3-408A-AF40-70018B4CEEAB}" srcOrd="4" destOrd="0" presId="urn:microsoft.com/office/officeart/2005/8/layout/default"/>
    <dgm:cxn modelId="{EB06DDEA-5004-40F8-BD9A-6835F0A719C0}" type="presParOf" srcId="{1950D442-DB3D-4E08-B6D5-73BFDAD29A19}" destId="{22CC1CCA-8C36-468B-8BA9-D6A62125B1CE}" srcOrd="5" destOrd="0" presId="urn:microsoft.com/office/officeart/2005/8/layout/default"/>
    <dgm:cxn modelId="{2DADDF9D-F021-4A8F-AFD6-EBE645D84C2D}" type="presParOf" srcId="{1950D442-DB3D-4E08-B6D5-73BFDAD29A19}" destId="{69B060FB-B70C-49D8-BF90-D88C3AC726C2}" srcOrd="6" destOrd="0" presId="urn:microsoft.com/office/officeart/2005/8/layout/default"/>
    <dgm:cxn modelId="{B2E71A66-8FBF-48EC-B0EB-E155F9DD6E91}" type="presParOf" srcId="{1950D442-DB3D-4E08-B6D5-73BFDAD29A19}" destId="{4811BAAD-DCD7-47EC-9956-661142AB0A88}" srcOrd="7" destOrd="0" presId="urn:microsoft.com/office/officeart/2005/8/layout/default"/>
    <dgm:cxn modelId="{EE9995D8-C3D0-4708-8CEE-ECA18DC0F685}" type="presParOf" srcId="{1950D442-DB3D-4E08-B6D5-73BFDAD29A19}" destId="{04D4BE6B-62F1-402E-A84C-ADEA08FFFE4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B5E66-6B71-46F2-8B61-59A2D87CCC9F}">
      <dsp:nvSpPr>
        <dsp:cNvPr id="0" name=""/>
        <dsp:cNvSpPr/>
      </dsp:nvSpPr>
      <dsp:spPr>
        <a:xfrm rot="5400000">
          <a:off x="-304769" y="305078"/>
          <a:ext cx="2031795" cy="142225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itchFamily="18" charset="0"/>
            </a:rPr>
            <a:t>Трек 1</a:t>
          </a:r>
          <a:endParaRPr lang="ru-RU" sz="2800" kern="1200" dirty="0">
            <a:latin typeface="Bookman Old Style" pitchFamily="18" charset="0"/>
          </a:endParaRPr>
        </a:p>
      </dsp:txBody>
      <dsp:txXfrm rot="-5400000">
        <a:off x="1" y="711436"/>
        <a:ext cx="1422256" cy="609539"/>
      </dsp:txXfrm>
    </dsp:sp>
    <dsp:sp modelId="{8D1ABACC-9034-4CE6-9432-0FE0B5C3E069}">
      <dsp:nvSpPr>
        <dsp:cNvPr id="0" name=""/>
        <dsp:cNvSpPr/>
      </dsp:nvSpPr>
      <dsp:spPr>
        <a:xfrm rot="5400000">
          <a:off x="3651194" y="-2228628"/>
          <a:ext cx="1320666" cy="5778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b="0" kern="1200" dirty="0" smtClean="0">
              <a:solidFill>
                <a:schemeClr val="accent2"/>
              </a:solidFill>
              <a:latin typeface="Bookman Old Style" pitchFamily="18" charset="0"/>
            </a:rPr>
            <a:t>Развитие способностей обучающихся в соответствии с их индивидуальными потребностями</a:t>
          </a:r>
          <a:endParaRPr lang="ru-RU" sz="2300" b="0" kern="1200" dirty="0">
            <a:solidFill>
              <a:schemeClr val="accent2"/>
            </a:solidFill>
          </a:endParaRPr>
        </a:p>
      </dsp:txBody>
      <dsp:txXfrm rot="-5400000">
        <a:off x="1422256" y="64780"/>
        <a:ext cx="5714073" cy="1191726"/>
      </dsp:txXfrm>
    </dsp:sp>
    <dsp:sp modelId="{832B5947-A08B-436D-97EB-F77988A4F9B5}">
      <dsp:nvSpPr>
        <dsp:cNvPr id="0" name=""/>
        <dsp:cNvSpPr/>
      </dsp:nvSpPr>
      <dsp:spPr>
        <a:xfrm rot="5400000">
          <a:off x="-304769" y="2048632"/>
          <a:ext cx="2031795" cy="142225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itchFamily="18" charset="0"/>
            </a:rPr>
            <a:t>Трек 2</a:t>
          </a:r>
          <a:endParaRPr lang="ru-RU" sz="2800" kern="1200" dirty="0">
            <a:latin typeface="Bookman Old Style" pitchFamily="18" charset="0"/>
          </a:endParaRPr>
        </a:p>
      </dsp:txBody>
      <dsp:txXfrm rot="-5400000">
        <a:off x="1" y="2454990"/>
        <a:ext cx="1422256" cy="609539"/>
      </dsp:txXfrm>
    </dsp:sp>
    <dsp:sp modelId="{AD9479B8-0F03-4D5A-BC00-C3958C760546}">
      <dsp:nvSpPr>
        <dsp:cNvPr id="0" name=""/>
        <dsp:cNvSpPr/>
      </dsp:nvSpPr>
      <dsp:spPr>
        <a:xfrm rot="5400000">
          <a:off x="3651194" y="-485075"/>
          <a:ext cx="1320666" cy="5778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0" kern="1200" dirty="0" smtClean="0">
              <a:solidFill>
                <a:schemeClr val="accent6"/>
              </a:solidFill>
              <a:latin typeface="Bookman Old Style" pitchFamily="18" charset="0"/>
            </a:rPr>
            <a:t>Организация работы с талантливыми детьми и молодежью</a:t>
          </a:r>
        </a:p>
      </dsp:txBody>
      <dsp:txXfrm rot="-5400000">
        <a:off x="1422256" y="1808333"/>
        <a:ext cx="5714073" cy="1191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B5E66-6B71-46F2-8B61-59A2D87CCC9F}">
      <dsp:nvSpPr>
        <dsp:cNvPr id="0" name=""/>
        <dsp:cNvSpPr/>
      </dsp:nvSpPr>
      <dsp:spPr>
        <a:xfrm rot="5400000">
          <a:off x="17573" y="113528"/>
          <a:ext cx="1409247" cy="127253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itchFamily="18" charset="0"/>
            </a:rPr>
            <a:t>Трек 1</a:t>
          </a:r>
          <a:endParaRPr lang="ru-RU" sz="2800" kern="1200" dirty="0">
            <a:latin typeface="Bookman Old Style" pitchFamily="18" charset="0"/>
          </a:endParaRPr>
        </a:p>
      </dsp:txBody>
      <dsp:txXfrm rot="-5400000">
        <a:off x="85932" y="681436"/>
        <a:ext cx="1272531" cy="136716"/>
      </dsp:txXfrm>
    </dsp:sp>
    <dsp:sp modelId="{8D1ABACC-9034-4CE6-9432-0FE0B5C3E069}">
      <dsp:nvSpPr>
        <dsp:cNvPr id="0" name=""/>
        <dsp:cNvSpPr/>
      </dsp:nvSpPr>
      <dsp:spPr>
        <a:xfrm rot="5400000">
          <a:off x="4379156" y="-2834117"/>
          <a:ext cx="1000797" cy="6669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300" b="0" kern="1200" dirty="0" smtClean="0">
              <a:solidFill>
                <a:schemeClr val="accent2"/>
              </a:solidFill>
              <a:latin typeface="Bookman Old Style" pitchFamily="18" charset="0"/>
            </a:rPr>
            <a:t>Охват </a:t>
          </a:r>
          <a:r>
            <a:rPr lang="ru-RU" sz="2300" b="0" kern="1200" dirty="0" err="1" smtClean="0">
              <a:solidFill>
                <a:schemeClr val="accent2"/>
              </a:solidFill>
              <a:latin typeface="Bookman Old Style" pitchFamily="18" charset="0"/>
            </a:rPr>
            <a:t>допобразованием</a:t>
          </a:r>
          <a:r>
            <a:rPr lang="ru-RU" sz="2300" b="0" kern="1200" dirty="0" smtClean="0">
              <a:solidFill>
                <a:schemeClr val="accent2"/>
              </a:solidFill>
              <a:latin typeface="Bookman Old Style" pitchFamily="18" charset="0"/>
            </a:rPr>
            <a:t> на основе учета потребностей обучающихся</a:t>
          </a:r>
          <a:endParaRPr lang="ru-RU" sz="2300" b="0" kern="1200" dirty="0">
            <a:solidFill>
              <a:schemeClr val="accent2"/>
            </a:solidFill>
          </a:endParaRPr>
        </a:p>
      </dsp:txBody>
      <dsp:txXfrm rot="-5400000">
        <a:off x="1545039" y="48855"/>
        <a:ext cx="6620177" cy="903087"/>
      </dsp:txXfrm>
    </dsp:sp>
    <dsp:sp modelId="{832B5947-A08B-436D-97EB-F77988A4F9B5}">
      <dsp:nvSpPr>
        <dsp:cNvPr id="0" name=""/>
        <dsp:cNvSpPr/>
      </dsp:nvSpPr>
      <dsp:spPr>
        <a:xfrm rot="5400000">
          <a:off x="-226241" y="2347573"/>
          <a:ext cx="1944860" cy="1320513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Bookman Old Style" pitchFamily="18" charset="0"/>
            </a:rPr>
            <a:t>Трек 2</a:t>
          </a:r>
          <a:endParaRPr lang="ru-RU" sz="2800" kern="1200" dirty="0">
            <a:latin typeface="Bookman Old Style" pitchFamily="18" charset="0"/>
          </a:endParaRPr>
        </a:p>
      </dsp:txBody>
      <dsp:txXfrm rot="-5400000">
        <a:off x="85933" y="2695657"/>
        <a:ext cx="1320513" cy="624347"/>
      </dsp:txXfrm>
    </dsp:sp>
    <dsp:sp modelId="{AD9479B8-0F03-4D5A-BC00-C3958C760546}">
      <dsp:nvSpPr>
        <dsp:cNvPr id="0" name=""/>
        <dsp:cNvSpPr/>
      </dsp:nvSpPr>
      <dsp:spPr>
        <a:xfrm rot="5400000">
          <a:off x="3618189" y="-763151"/>
          <a:ext cx="2968966" cy="704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Поддержка через реализацию программ в центрах «Точка роста»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Участие во </a:t>
          </a:r>
          <a:r>
            <a:rPr lang="ru-RU" sz="1600" b="0" kern="1200" dirty="0" err="1" smtClean="0">
              <a:solidFill>
                <a:srgbClr val="002060"/>
              </a:solidFill>
              <a:latin typeface="Bookman Old Style" pitchFamily="18" charset="0"/>
            </a:rPr>
            <a:t>ВсОШ</a:t>
          </a: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 разного уровня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Охват иными формами развития образовательных достижений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Реализация программ по выявлению и развитию способностей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Охват мерами психолого-педагогического сопровождения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Конкурсы, стипендии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Проведение профильных смен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Индивидуализация обучения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rgbClr val="002060"/>
              </a:solidFill>
              <a:latin typeface="Bookman Old Style" pitchFamily="18" charset="0"/>
            </a:rPr>
            <a:t>Реализация сетевого взаимодействия между культурой, спортом иными учреждениями</a:t>
          </a:r>
        </a:p>
      </dsp:txBody>
      <dsp:txXfrm rot="-5400000">
        <a:off x="1578310" y="1421661"/>
        <a:ext cx="6903793" cy="2679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B1CF9-0358-4743-9002-DFEE81EA0952}">
      <dsp:nvSpPr>
        <dsp:cNvPr id="0" name=""/>
        <dsp:cNvSpPr/>
      </dsp:nvSpPr>
      <dsp:spPr>
        <a:xfrm>
          <a:off x="0" y="3183"/>
          <a:ext cx="8928992" cy="5745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>
              <a:solidFill>
                <a:schemeClr val="bg1"/>
              </a:solidFill>
              <a:latin typeface="Bookman Old Style" pitchFamily="18" charset="0"/>
            </a:rPr>
            <a:t>выявление, поддержка и развитие способностей и талантов</a:t>
          </a:r>
        </a:p>
      </dsp:txBody>
      <dsp:txXfrm>
        <a:off x="28047" y="31230"/>
        <a:ext cx="8872898" cy="518450"/>
      </dsp:txXfrm>
    </dsp:sp>
    <dsp:sp modelId="{DE08691D-FC7D-4F66-B2A9-078BC7291155}">
      <dsp:nvSpPr>
        <dsp:cNvPr id="0" name=""/>
        <dsp:cNvSpPr/>
      </dsp:nvSpPr>
      <dsp:spPr>
        <a:xfrm>
          <a:off x="0" y="587642"/>
          <a:ext cx="8928992" cy="574544"/>
        </a:xfrm>
        <a:prstGeom prst="roundRect">
          <a:avLst/>
        </a:prstGeom>
        <a:solidFill>
          <a:schemeClr val="accent2">
            <a:hueOff val="1310441"/>
            <a:satOff val="-248"/>
            <a:lumOff val="-12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>
              <a:solidFill>
                <a:srgbClr val="7030A0"/>
              </a:solidFill>
              <a:latin typeface="Bookman Old Style" pitchFamily="18" charset="0"/>
            </a:rPr>
            <a:t>выявление, поддержка и развитие способностей и талантов у обучающихся с особыми образовательными потребностями, в том числе с ОВЗ</a:t>
          </a:r>
        </a:p>
      </dsp:txBody>
      <dsp:txXfrm>
        <a:off x="28047" y="615689"/>
        <a:ext cx="8872898" cy="518450"/>
      </dsp:txXfrm>
    </dsp:sp>
    <dsp:sp modelId="{368D2BAA-FFA0-42ED-8E93-577BE8D96915}">
      <dsp:nvSpPr>
        <dsp:cNvPr id="0" name=""/>
        <dsp:cNvSpPr/>
      </dsp:nvSpPr>
      <dsp:spPr>
        <a:xfrm>
          <a:off x="0" y="1172101"/>
          <a:ext cx="8928992" cy="574544"/>
        </a:xfrm>
        <a:prstGeom prst="roundRect">
          <a:avLst/>
        </a:prstGeom>
        <a:solidFill>
          <a:schemeClr val="accent2">
            <a:hueOff val="2620882"/>
            <a:satOff val="-497"/>
            <a:lumOff val="-2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rgbClr val="C00000"/>
              </a:solidFill>
              <a:latin typeface="Bookman Old Style" pitchFamily="18" charset="0"/>
            </a:rPr>
            <a:t>реализация различных форм дополнительного образования на основе учета потребностей обучающихся</a:t>
          </a:r>
        </a:p>
      </dsp:txBody>
      <dsp:txXfrm>
        <a:off x="28047" y="1200148"/>
        <a:ext cx="8872898" cy="518450"/>
      </dsp:txXfrm>
    </dsp:sp>
    <dsp:sp modelId="{2A34E743-B733-4395-B76D-1589A21942E9}">
      <dsp:nvSpPr>
        <dsp:cNvPr id="0" name=""/>
        <dsp:cNvSpPr/>
      </dsp:nvSpPr>
      <dsp:spPr>
        <a:xfrm>
          <a:off x="0" y="1756560"/>
          <a:ext cx="8928992" cy="574544"/>
        </a:xfrm>
        <a:prstGeom prst="roundRect">
          <a:avLst/>
        </a:prstGeom>
        <a:solidFill>
          <a:schemeClr val="accent2">
            <a:hueOff val="3931323"/>
            <a:satOff val="-745"/>
            <a:lumOff val="-37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rgbClr val="0070C0"/>
              </a:solidFill>
              <a:latin typeface="Bookman Old Style" pitchFamily="18" charset="0"/>
            </a:rPr>
            <a:t>поддержка способных и талантливых обучающихся через реализацию дополнительных программ, реализуемых в центрах «Точка роста» и ЦОС</a:t>
          </a:r>
        </a:p>
      </dsp:txBody>
      <dsp:txXfrm>
        <a:off x="28047" y="1784607"/>
        <a:ext cx="8872898" cy="518450"/>
      </dsp:txXfrm>
    </dsp:sp>
    <dsp:sp modelId="{850FEE5A-0D2A-4D0C-80F8-B6F04CE6A8F1}">
      <dsp:nvSpPr>
        <dsp:cNvPr id="0" name=""/>
        <dsp:cNvSpPr/>
      </dsp:nvSpPr>
      <dsp:spPr>
        <a:xfrm>
          <a:off x="0" y="2341019"/>
          <a:ext cx="8928992" cy="574544"/>
        </a:xfrm>
        <a:prstGeom prst="roundRect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latin typeface="Bookman Old Style" pitchFamily="18" charset="0"/>
            </a:rPr>
            <a:t>индивидуализация обучения</a:t>
          </a:r>
        </a:p>
      </dsp:txBody>
      <dsp:txXfrm>
        <a:off x="28047" y="2369066"/>
        <a:ext cx="8872898" cy="518450"/>
      </dsp:txXfrm>
    </dsp:sp>
    <dsp:sp modelId="{2EA1B944-1B29-4856-8E56-86574A44BD2C}">
      <dsp:nvSpPr>
        <dsp:cNvPr id="0" name=""/>
        <dsp:cNvSpPr/>
      </dsp:nvSpPr>
      <dsp:spPr>
        <a:xfrm>
          <a:off x="0" y="2925478"/>
          <a:ext cx="8928992" cy="574544"/>
        </a:xfrm>
        <a:prstGeom prst="roundRect">
          <a:avLst/>
        </a:prstGeom>
        <a:solidFill>
          <a:schemeClr val="accent2">
            <a:hueOff val="6552205"/>
            <a:satOff val="-1242"/>
            <a:lumOff val="-6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50" kern="1200" dirty="0" smtClean="0">
              <a:solidFill>
                <a:srgbClr val="0070C0"/>
              </a:solidFill>
              <a:latin typeface="Bookman Old Style" pitchFamily="18" charset="0"/>
            </a:rPr>
            <a:t>повышение уровня профессиональных компетенций педагогических работников по вопросам выявления, поддержки и развития способностей и талантов у детей и молодежи</a:t>
          </a:r>
        </a:p>
      </dsp:txBody>
      <dsp:txXfrm>
        <a:off x="28047" y="2953525"/>
        <a:ext cx="8872898" cy="518450"/>
      </dsp:txXfrm>
    </dsp:sp>
    <dsp:sp modelId="{FA8BD8FE-4F52-4104-B327-7936B783D78D}">
      <dsp:nvSpPr>
        <dsp:cNvPr id="0" name=""/>
        <dsp:cNvSpPr/>
      </dsp:nvSpPr>
      <dsp:spPr>
        <a:xfrm>
          <a:off x="0" y="3509937"/>
          <a:ext cx="8928992" cy="574544"/>
        </a:xfrm>
        <a:prstGeom prst="roundRect">
          <a:avLst/>
        </a:prstGeom>
        <a:solidFill>
          <a:schemeClr val="accent2">
            <a:hueOff val="7862647"/>
            <a:satOff val="-1491"/>
            <a:lumOff val="-7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Bookman Old Style" pitchFamily="18" charset="0"/>
            </a:rPr>
            <a:t>психолого-педагогическое сопровождение способных детей и талантливой молодежи</a:t>
          </a:r>
          <a:endParaRPr lang="ru-RU" sz="1800" kern="1200" dirty="0">
            <a:solidFill>
              <a:srgbClr val="C00000"/>
            </a:solidFill>
            <a:latin typeface="Bookman Old Style" pitchFamily="18" charset="0"/>
          </a:endParaRPr>
        </a:p>
      </dsp:txBody>
      <dsp:txXfrm>
        <a:off x="28047" y="3537984"/>
        <a:ext cx="8872898" cy="518450"/>
      </dsp:txXfrm>
    </dsp:sp>
    <dsp:sp modelId="{BE5E06C3-8379-45C3-9B89-E53183C15933}">
      <dsp:nvSpPr>
        <dsp:cNvPr id="0" name=""/>
        <dsp:cNvSpPr/>
      </dsp:nvSpPr>
      <dsp:spPr>
        <a:xfrm>
          <a:off x="0" y="4094396"/>
          <a:ext cx="8928992" cy="574544"/>
        </a:xfrm>
        <a:prstGeom prst="roundRect">
          <a:avLst/>
        </a:prstGeom>
        <a:solidFill>
          <a:schemeClr val="accent2">
            <a:hueOff val="9173088"/>
            <a:satOff val="-1739"/>
            <a:lumOff val="-87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Bookman Old Style" pitchFamily="18" charset="0"/>
            </a:rPr>
            <a:t>осуществление межведомственного и межуровневого взаимодействия</a:t>
          </a:r>
        </a:p>
      </dsp:txBody>
      <dsp:txXfrm>
        <a:off x="28047" y="4122443"/>
        <a:ext cx="8872898" cy="518450"/>
      </dsp:txXfrm>
    </dsp:sp>
    <dsp:sp modelId="{08F163E6-C0C9-4EA4-92E5-8C79AD8E64BB}">
      <dsp:nvSpPr>
        <dsp:cNvPr id="0" name=""/>
        <dsp:cNvSpPr/>
      </dsp:nvSpPr>
      <dsp:spPr>
        <a:xfrm>
          <a:off x="0" y="4678855"/>
          <a:ext cx="8928992" cy="574544"/>
        </a:xfrm>
        <a:prstGeom prst="round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latin typeface="Bookman Old Style" pitchFamily="18" charset="0"/>
            </a:rPr>
            <a:t>показатель по направлению осуществления государственно-частного партнерства для поддержки способных и талантливых детей и молодежи</a:t>
          </a:r>
        </a:p>
      </dsp:txBody>
      <dsp:txXfrm>
        <a:off x="28047" y="4706902"/>
        <a:ext cx="8872898" cy="518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76E7-159F-4459-BA01-24B94978CB54}">
      <dsp:nvSpPr>
        <dsp:cNvPr id="0" name=""/>
        <dsp:cNvSpPr/>
      </dsp:nvSpPr>
      <dsp:spPr>
        <a:xfrm>
          <a:off x="0" y="1317358"/>
          <a:ext cx="871296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75E88-A45E-4410-A3F7-B92030D189DF}">
      <dsp:nvSpPr>
        <dsp:cNvPr id="0" name=""/>
        <dsp:cNvSpPr/>
      </dsp:nvSpPr>
      <dsp:spPr>
        <a:xfrm>
          <a:off x="435648" y="68789"/>
          <a:ext cx="8259309" cy="155852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kern="1200" dirty="0" smtClean="0">
              <a:latin typeface="Bookman Old Style" pitchFamily="18" charset="0"/>
            </a:rPr>
            <a:t>стратегическое планирование работы с талантами на уровне муниципального образования, образовательных организаций и своевременная детализация, корректировка в контексте обновления нормативно-правовых, других оснований в формировании и развитии системы работы с талантами</a:t>
          </a:r>
          <a:endParaRPr lang="ru-RU" sz="1850" kern="1200" dirty="0">
            <a:latin typeface="Bookman Old Style" pitchFamily="18" charset="0"/>
          </a:endParaRPr>
        </a:p>
      </dsp:txBody>
      <dsp:txXfrm>
        <a:off x="511729" y="144870"/>
        <a:ext cx="8107147" cy="1406366"/>
      </dsp:txXfrm>
    </dsp:sp>
    <dsp:sp modelId="{928FAFC4-6847-454E-9E5A-AE38B59F68B6}">
      <dsp:nvSpPr>
        <dsp:cNvPr id="0" name=""/>
        <dsp:cNvSpPr/>
      </dsp:nvSpPr>
      <dsp:spPr>
        <a:xfrm>
          <a:off x="0" y="3062783"/>
          <a:ext cx="871296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ED93A-D0CA-4EEE-9F07-8395225E575E}">
      <dsp:nvSpPr>
        <dsp:cNvPr id="0" name=""/>
        <dsp:cNvSpPr/>
      </dsp:nvSpPr>
      <dsp:spPr>
        <a:xfrm>
          <a:off x="423310" y="1959958"/>
          <a:ext cx="8284029" cy="141278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kern="1200" dirty="0" smtClean="0">
              <a:latin typeface="Bookman Old Style" pitchFamily="18" charset="0"/>
            </a:rPr>
            <a:t>интеграция интеллектуальных, материально-технических, информационных, кадровых и других ресурсов внутриведомственного и межведомственного взаимодействия, государственно-частное партнерство в работе со способными и талантливыми детьми и молодежью</a:t>
          </a:r>
          <a:endParaRPr lang="ru-RU" sz="1850" kern="1200" dirty="0">
            <a:latin typeface="Bookman Old Style" pitchFamily="18" charset="0"/>
          </a:endParaRPr>
        </a:p>
      </dsp:txBody>
      <dsp:txXfrm>
        <a:off x="492276" y="2028924"/>
        <a:ext cx="8146097" cy="1274853"/>
      </dsp:txXfrm>
    </dsp:sp>
    <dsp:sp modelId="{18DD1B03-B4F8-46DA-9C48-0CF5733C0AFB}">
      <dsp:nvSpPr>
        <dsp:cNvPr id="0" name=""/>
        <dsp:cNvSpPr/>
      </dsp:nvSpPr>
      <dsp:spPr>
        <a:xfrm>
          <a:off x="0" y="4298554"/>
          <a:ext cx="871296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BB79C-BA02-415E-9869-1396E8045CB7}">
      <dsp:nvSpPr>
        <dsp:cNvPr id="0" name=""/>
        <dsp:cNvSpPr/>
      </dsp:nvSpPr>
      <dsp:spPr>
        <a:xfrm>
          <a:off x="416503" y="3705383"/>
          <a:ext cx="8295429" cy="90313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50" kern="1200" dirty="0" smtClean="0">
              <a:latin typeface="Bookman Old Style" pitchFamily="18" charset="0"/>
            </a:rPr>
            <a:t>осуществление мониторинга качества системы выявления, поддержки и развития способностей и талантов детей как действенного механизма ее совершенствования</a:t>
          </a:r>
          <a:endParaRPr lang="ru-RU" sz="1850" kern="1200" dirty="0">
            <a:latin typeface="Bookman Old Style" pitchFamily="18" charset="0"/>
          </a:endParaRPr>
        </a:p>
      </dsp:txBody>
      <dsp:txXfrm>
        <a:off x="460590" y="3749470"/>
        <a:ext cx="8207255" cy="8149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52837-7DAA-48AA-B208-170C7CEFD4BE}">
      <dsp:nvSpPr>
        <dsp:cNvPr id="0" name=""/>
        <dsp:cNvSpPr/>
      </dsp:nvSpPr>
      <dsp:spPr>
        <a:xfrm>
          <a:off x="0" y="212337"/>
          <a:ext cx="8424936" cy="13097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bg1"/>
              </a:solidFill>
              <a:latin typeface="Bookman Old Style" pitchFamily="18" charset="0"/>
            </a:rPr>
            <a:t>Сбор, обработка, систематизация и хранение полученной в результате проведения мониторинга информации осуществляется лицами, назначенными ответственными за реализацию мониторинга.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63936" y="276273"/>
        <a:ext cx="8297064" cy="1181866"/>
      </dsp:txXfrm>
    </dsp:sp>
    <dsp:sp modelId="{13154086-F519-44DB-8868-33D8264F3D3A}">
      <dsp:nvSpPr>
        <dsp:cNvPr id="0" name=""/>
        <dsp:cNvSpPr/>
      </dsp:nvSpPr>
      <dsp:spPr>
        <a:xfrm>
          <a:off x="0" y="1752350"/>
          <a:ext cx="8424936" cy="1809980"/>
        </a:xfrm>
        <a:prstGeom prst="round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0" kern="1200" dirty="0" smtClean="0">
              <a:solidFill>
                <a:schemeClr val="bg1"/>
              </a:solidFill>
              <a:latin typeface="Bookman Old Style" pitchFamily="18" charset="0"/>
            </a:rPr>
            <a:t>Лица, организующие и осуществляющие мониторинг, несут персональную ответственность за достоверность и объективность представляемой информации, за обработку данных мониторинга, их анализ и использование, распространение результатов.</a:t>
          </a:r>
        </a:p>
      </dsp:txBody>
      <dsp:txXfrm>
        <a:off x="88356" y="1840706"/>
        <a:ext cx="8248224" cy="16332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DC005-0177-4A2F-AACB-CEEADFB10370}">
      <dsp:nvSpPr>
        <dsp:cNvPr id="0" name=""/>
        <dsp:cNvSpPr/>
      </dsp:nvSpPr>
      <dsp:spPr>
        <a:xfrm>
          <a:off x="192881" y="955"/>
          <a:ext cx="2736949" cy="1642169"/>
        </a:xfrm>
        <a:prstGeom prst="rect">
          <a:avLst/>
        </a:prstGeom>
        <a:solidFill>
          <a:srgbClr val="F86D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Bookman Old Style" pitchFamily="18" charset="0"/>
            </a:rPr>
            <a:t>Проведение мониторинга по муниципальным показателям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Bookman Old Style" pitchFamily="18" charset="0"/>
            </a:rPr>
            <a:t>II</a:t>
          </a:r>
          <a:r>
            <a:rPr lang="ru-RU" sz="2000" kern="1200" dirty="0" smtClean="0">
              <a:solidFill>
                <a:schemeClr val="bg1"/>
              </a:solidFill>
              <a:latin typeface="Bookman Old Style" pitchFamily="18" charset="0"/>
            </a:rPr>
            <a:t> квартал 2024 г.</a:t>
          </a:r>
          <a:endParaRPr lang="ru-RU" sz="140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192881" y="955"/>
        <a:ext cx="2736949" cy="1642169"/>
      </dsp:txXfrm>
    </dsp:sp>
    <dsp:sp modelId="{CC1830FA-DFF6-41AB-9164-1C1DCA48096A}">
      <dsp:nvSpPr>
        <dsp:cNvPr id="0" name=""/>
        <dsp:cNvSpPr/>
      </dsp:nvSpPr>
      <dsp:spPr>
        <a:xfrm>
          <a:off x="3203525" y="955"/>
          <a:ext cx="2736949" cy="164216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7030A0"/>
              </a:solidFill>
              <a:latin typeface="Bookman Old Style" pitchFamily="18" charset="0"/>
            </a:rPr>
            <a:t>Подготовка адресных рекомендаций по итогам анализа результатов мониторинга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7030A0"/>
              </a:solidFill>
              <a:latin typeface="Bookman Old Style" pitchFamily="18" charset="0"/>
            </a:rPr>
            <a:t>III</a:t>
          </a:r>
          <a:r>
            <a:rPr lang="ru-RU" sz="1800" kern="1200" dirty="0" smtClean="0">
              <a:solidFill>
                <a:srgbClr val="7030A0"/>
              </a:solidFill>
              <a:latin typeface="Bookman Old Style" pitchFamily="18" charset="0"/>
            </a:rPr>
            <a:t> квартал 2024 года</a:t>
          </a:r>
          <a:endParaRPr lang="ru-RU" sz="1800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3203525" y="955"/>
        <a:ext cx="2736949" cy="1642169"/>
      </dsp:txXfrm>
    </dsp:sp>
    <dsp:sp modelId="{15321E93-A4E3-408A-AF40-70018B4CEEAB}">
      <dsp:nvSpPr>
        <dsp:cNvPr id="0" name=""/>
        <dsp:cNvSpPr/>
      </dsp:nvSpPr>
      <dsp:spPr>
        <a:xfrm>
          <a:off x="6214169" y="955"/>
          <a:ext cx="2736949" cy="1642169"/>
        </a:xfrm>
        <a:prstGeom prst="rect">
          <a:avLst/>
        </a:prstGeom>
        <a:solidFill>
          <a:srgbClr val="F86D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Bookman Old Style" pitchFamily="18" charset="0"/>
            </a:rPr>
            <a:t>Принятие мер и управленческих решений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Bookman Old Style" pitchFamily="18" charset="0"/>
            </a:rPr>
            <a:t>III квартал 2024 года</a:t>
          </a:r>
        </a:p>
      </dsp:txBody>
      <dsp:txXfrm>
        <a:off x="6214169" y="955"/>
        <a:ext cx="2736949" cy="1642169"/>
      </dsp:txXfrm>
    </dsp:sp>
    <dsp:sp modelId="{69B060FB-B70C-49D8-BF90-D88C3AC726C2}">
      <dsp:nvSpPr>
        <dsp:cNvPr id="0" name=""/>
        <dsp:cNvSpPr/>
      </dsp:nvSpPr>
      <dsp:spPr>
        <a:xfrm>
          <a:off x="66146" y="1800718"/>
          <a:ext cx="4269969" cy="164216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  <a:latin typeface="Bookman Old Style" pitchFamily="18" charset="0"/>
            </a:rPr>
            <a:t>Анализ и оценка эффективности принятых мер по осуществлению мониторинга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7030A0"/>
              </a:solidFill>
              <a:latin typeface="Bookman Old Style" pitchFamily="18" charset="0"/>
            </a:rPr>
            <a:t>II</a:t>
          </a:r>
          <a:r>
            <a:rPr lang="ru-RU" sz="2000" kern="1200" dirty="0" smtClean="0">
              <a:solidFill>
                <a:srgbClr val="7030A0"/>
              </a:solidFill>
              <a:latin typeface="Bookman Old Style" pitchFamily="18" charset="0"/>
            </a:rPr>
            <a:t> квартал 2025 года</a:t>
          </a:r>
          <a:endParaRPr lang="ru-RU" sz="2000" kern="1200" dirty="0">
            <a:solidFill>
              <a:srgbClr val="7030A0"/>
            </a:solidFill>
            <a:latin typeface="Bookman Old Style" pitchFamily="18" charset="0"/>
          </a:endParaRPr>
        </a:p>
      </dsp:txBody>
      <dsp:txXfrm>
        <a:off x="66146" y="1800718"/>
        <a:ext cx="4269969" cy="1642169"/>
      </dsp:txXfrm>
    </dsp:sp>
    <dsp:sp modelId="{04D4BE6B-62F1-402E-A84C-ADEA08FFFE45}">
      <dsp:nvSpPr>
        <dsp:cNvPr id="0" name=""/>
        <dsp:cNvSpPr/>
      </dsp:nvSpPr>
      <dsp:spPr>
        <a:xfrm>
          <a:off x="4572013" y="1800718"/>
          <a:ext cx="4465305" cy="164216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  <a:latin typeface="Bookman Old Style" pitchFamily="18" charset="0"/>
            </a:rPr>
            <a:t>Анализ и оценка эффективности принятых управленческих решений по результатам мониторинга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7030A0"/>
              </a:solidFill>
              <a:latin typeface="Bookman Old Style" pitchFamily="18" charset="0"/>
            </a:rPr>
            <a:t>II</a:t>
          </a:r>
          <a:r>
            <a:rPr lang="ru-RU" sz="2000" kern="1200" dirty="0" smtClean="0">
              <a:solidFill>
                <a:srgbClr val="7030A0"/>
              </a:solidFill>
              <a:latin typeface="Bookman Old Style" pitchFamily="18" charset="0"/>
            </a:rPr>
            <a:t> квартал 2025 года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4572013" y="1800718"/>
        <a:ext cx="4465305" cy="1642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212A-FB0F-4FE1-B9E7-FC33CCD1574B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B4F92-D084-4F49-AF40-9FD4BAB42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6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4F92-D084-4F49-AF40-9FD4BAB4288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4F92-D084-4F49-AF40-9FD4BAB4288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B4F92-D084-4F49-AF40-9FD4BAB4288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5648623" cy="1204306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Система выявления, поддержки и развития способностей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и талантов у детей и молодежи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444208" y="5877272"/>
            <a:ext cx="2448272" cy="700250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02.02.2024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3212976"/>
            <a:ext cx="3888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3200" cap="all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С обновленными требованиями</a:t>
            </a:r>
          </a:p>
          <a:p>
            <a:pPr lvl="0">
              <a:spcBef>
                <a:spcPct val="0"/>
              </a:spcBef>
            </a:pPr>
            <a:r>
              <a:rPr lang="ru-RU" sz="3200" cap="all" dirty="0" smtClean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в </a:t>
            </a:r>
            <a:r>
              <a:rPr lang="ru-RU" sz="3200" cap="all" dirty="0">
                <a:solidFill>
                  <a:schemeClr val="bg1"/>
                </a:solidFill>
                <a:latin typeface="Franklin Gothic Medium"/>
                <a:ea typeface="+mj-ea"/>
                <a:cs typeface="+mj-cs"/>
              </a:rPr>
              <a:t>новой редакции</a:t>
            </a:r>
          </a:p>
        </p:txBody>
      </p:sp>
    </p:spTree>
    <p:extLst>
      <p:ext uri="{BB962C8B-B14F-4D97-AF65-F5344CB8AC3E}">
        <p14:creationId xmlns:p14="http://schemas.microsoft.com/office/powerpoint/2010/main" val="44697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Группы показателей в разрезе треков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691312"/>
              </p:ext>
            </p:extLst>
          </p:nvPr>
        </p:nvGraphicFramePr>
        <p:xfrm>
          <a:off x="179512" y="836712"/>
          <a:ext cx="87129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491880" y="5229200"/>
            <a:ext cx="5400600" cy="1008112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0" dirty="0" smtClean="0">
                <a:solidFill>
                  <a:schemeClr val="bg1"/>
                </a:solidFill>
                <a:latin typeface="Bookman Old Style" pitchFamily="18" charset="0"/>
              </a:rPr>
              <a:t>Развернутые показатели: группы, по которым осуществлялся мониторинг в 2022-2023 учебном году</a:t>
            </a:r>
            <a:endParaRPr lang="ru-RU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9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761" y="116632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Группы показателей оценки – 2023-2024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47864" y="5949280"/>
            <a:ext cx="5688632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400" b="0" dirty="0" smtClean="0">
                <a:solidFill>
                  <a:schemeClr val="bg1"/>
                </a:solidFill>
                <a:latin typeface="Bookman Old Style" pitchFamily="18" charset="0"/>
              </a:rPr>
              <a:t>Отсутствие треков, показатели включены в 9 групп</a:t>
            </a:r>
            <a:endParaRPr lang="ru-RU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95968275"/>
              </p:ext>
            </p:extLst>
          </p:nvPr>
        </p:nvGraphicFramePr>
        <p:xfrm>
          <a:off x="107504" y="669848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72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66" y="260648"/>
            <a:ext cx="8208912" cy="4608512"/>
          </a:xfrm>
        </p:spPr>
        <p:txBody>
          <a:bodyPr>
            <a:noAutofit/>
          </a:bodyPr>
          <a:lstStyle/>
          <a:p>
            <a:pPr algn="just">
              <a:buAutoNum type="arabicParenR"/>
            </a:pPr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количество участников школьного этапа всероссийской</a:t>
            </a:r>
          </a:p>
          <a:p>
            <a:pPr marL="0" indent="0" algn="just"/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олимпиады школьников (далее - </a:t>
            </a:r>
            <a:r>
              <a:rPr lang="ru-RU" b="0" dirty="0" err="1" smtClean="0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);</a:t>
            </a:r>
          </a:p>
          <a:p>
            <a:pPr marL="0" indent="0" algn="just"/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2) количество участников муниципального этапа </a:t>
            </a:r>
            <a:r>
              <a:rPr lang="ru-RU" b="0" dirty="0" err="1" smtClean="0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;</a:t>
            </a:r>
          </a:p>
          <a:p>
            <a:pPr marL="0" indent="0" algn="just"/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3) количество участников регионального этапа </a:t>
            </a:r>
            <a:r>
              <a:rPr lang="ru-RU" b="0" dirty="0" err="1" smtClean="0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;</a:t>
            </a:r>
          </a:p>
          <a:p>
            <a:pPr marL="0" indent="0" algn="just"/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4) доля победителей и призеров муниципального этапа </a:t>
            </a:r>
            <a:r>
              <a:rPr lang="ru-RU" b="0" dirty="0" err="1" smtClean="0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 от числа участников в образовательной организации;</a:t>
            </a:r>
          </a:p>
          <a:p>
            <a:pPr marL="0" indent="0" algn="just"/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5) количество победителей и призеров регионального этапа </a:t>
            </a:r>
            <a:r>
              <a:rPr lang="ru-RU" b="0" dirty="0" err="1" smtClean="0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;</a:t>
            </a:r>
          </a:p>
          <a:p>
            <a:pPr marL="0" indent="0" algn="just"/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6) количество участников научно-практических конференций творческих и исследовательских работ обучающихся школьного уровня;</a:t>
            </a:r>
          </a:p>
          <a:p>
            <a:pPr marL="0" indent="0" algn="just"/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7) количество участников научно-практических конференций творческих и исследовательских работ обучающихся муниципального уровня;</a:t>
            </a:r>
          </a:p>
          <a:p>
            <a:pPr marL="0" indent="0" algn="just"/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8) количество участников научно-практических конференций творческих и исследовательских работ обучающихся регионального уровня;</a:t>
            </a:r>
          </a:p>
          <a:p>
            <a:pPr marL="0" indent="0" algn="just"/>
            <a:r>
              <a:rPr lang="ru-RU" b="0" dirty="0" smtClean="0">
                <a:solidFill>
                  <a:srgbClr val="7030A0"/>
                </a:solidFill>
                <a:latin typeface="Bookman Old Style" pitchFamily="18" charset="0"/>
              </a:rPr>
              <a:t>9) количество участников научно-практических конференций творческих и исследовательских работ обучающихся всероссийского уровня;</a:t>
            </a:r>
            <a:endParaRPr lang="ru-RU" b="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1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52192" y="5453608"/>
            <a:ext cx="6336704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4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выявления, поддержки и развития способностей и талантов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2" y="191884"/>
            <a:ext cx="1466527" cy="148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1793963" cy="17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8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66" y="188640"/>
            <a:ext cx="8208912" cy="4680520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550" b="0" dirty="0" smtClean="0">
                <a:solidFill>
                  <a:srgbClr val="7030A0"/>
                </a:solidFill>
                <a:latin typeface="Bookman Old Style" pitchFamily="18" charset="0"/>
              </a:rPr>
              <a:t>10) доля </a:t>
            </a:r>
            <a:r>
              <a:rPr lang="ru-RU" sz="1550" b="0" dirty="0">
                <a:solidFill>
                  <a:srgbClr val="7030A0"/>
                </a:solidFill>
                <a:latin typeface="Bookman Old Style" pitchFamily="18" charset="0"/>
              </a:rPr>
              <a:t>победителей и призеров научно-практических конференций творческих и исследовательских работ обучающихся школьного уровня от числа обучающихся в образовательной организации;</a:t>
            </a:r>
          </a:p>
          <a:p>
            <a:pPr marL="0" indent="0" algn="just"/>
            <a:r>
              <a:rPr lang="ru-RU" sz="1550" b="0" dirty="0" smtClean="0">
                <a:solidFill>
                  <a:srgbClr val="7030A0"/>
                </a:solidFill>
                <a:latin typeface="Bookman Old Style" pitchFamily="18" charset="0"/>
              </a:rPr>
              <a:t>11) количество </a:t>
            </a:r>
            <a:r>
              <a:rPr lang="ru-RU" sz="1550" b="0" dirty="0">
                <a:solidFill>
                  <a:srgbClr val="7030A0"/>
                </a:solidFill>
                <a:latin typeface="Bookman Old Style" pitchFamily="18" charset="0"/>
              </a:rPr>
              <a:t>победителей и призеров научно-практических конференций творческих и исследовательских работ обучающихся муниципального уровня;</a:t>
            </a:r>
          </a:p>
          <a:p>
            <a:pPr marL="0" indent="0" algn="just"/>
            <a:r>
              <a:rPr lang="ru-RU" sz="1550" b="0" dirty="0" smtClean="0">
                <a:solidFill>
                  <a:srgbClr val="7030A0"/>
                </a:solidFill>
                <a:latin typeface="Bookman Old Style" pitchFamily="18" charset="0"/>
              </a:rPr>
              <a:t>12) количество </a:t>
            </a:r>
            <a:r>
              <a:rPr lang="ru-RU" sz="1550" b="0" dirty="0">
                <a:solidFill>
                  <a:srgbClr val="7030A0"/>
                </a:solidFill>
                <a:latin typeface="Bookman Old Style" pitchFamily="18" charset="0"/>
              </a:rPr>
              <a:t>победителей и призеров научно-практических конференций творческих и исследовательских работ обучающихся регионального уровня;</a:t>
            </a:r>
          </a:p>
          <a:p>
            <a:pPr marL="0" indent="0" algn="just"/>
            <a:r>
              <a:rPr lang="ru-RU" sz="1550" b="0" dirty="0" smtClean="0">
                <a:solidFill>
                  <a:srgbClr val="7030A0"/>
                </a:solidFill>
                <a:latin typeface="Bookman Old Style" pitchFamily="18" charset="0"/>
              </a:rPr>
              <a:t>13) количество </a:t>
            </a:r>
            <a:r>
              <a:rPr lang="ru-RU" sz="1550" b="0" dirty="0">
                <a:solidFill>
                  <a:srgbClr val="7030A0"/>
                </a:solidFill>
                <a:latin typeface="Bookman Old Style" pitchFamily="18" charset="0"/>
              </a:rPr>
              <a:t>победителей и призеров научно-практических конференций творческих и исследовательских работ обучающихся всероссийского уровня;</a:t>
            </a:r>
          </a:p>
          <a:p>
            <a:pPr marL="0" indent="0" algn="just"/>
            <a:r>
              <a:rPr lang="ru-RU" sz="1550" b="0" dirty="0" smtClean="0">
                <a:solidFill>
                  <a:srgbClr val="7030A0"/>
                </a:solidFill>
                <a:latin typeface="Bookman Old Style" pitchFamily="18" charset="0"/>
              </a:rPr>
              <a:t>14) доля </a:t>
            </a:r>
            <a:r>
              <a:rPr lang="ru-RU" sz="1550" b="0" dirty="0">
                <a:solidFill>
                  <a:srgbClr val="7030A0"/>
                </a:solidFill>
                <a:latin typeface="Bookman Old Style" pitchFamily="18" charset="0"/>
              </a:rPr>
              <a:t>обучающихся, охваченных иными формами развития образовательных достижений школьников (из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 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достижений) от общего числа обучающихся образовательной организации;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301208"/>
            <a:ext cx="6336704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4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выявления, поддержки и развития способностей и талантов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1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4" y="4797152"/>
            <a:ext cx="1606483" cy="210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81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4680520"/>
          </a:xfrm>
        </p:spPr>
        <p:txBody>
          <a:bodyPr>
            <a:noAutofit/>
          </a:bodyPr>
          <a:lstStyle/>
          <a:p>
            <a:pPr marL="0" indent="0" algn="just"/>
            <a:r>
              <a:rPr lang="ru-RU" b="0" dirty="0" smtClean="0">
                <a:solidFill>
                  <a:srgbClr val="6A2D97"/>
                </a:solidFill>
                <a:latin typeface="Bookman Old Style" pitchFamily="18" charset="0"/>
              </a:rPr>
              <a:t>15) доля </a:t>
            </a:r>
            <a:r>
              <a:rPr lang="ru-RU" b="0" dirty="0">
                <a:solidFill>
                  <a:srgbClr val="6A2D97"/>
                </a:solidFill>
                <a:latin typeface="Bookman Old Style" pitchFamily="18" charset="0"/>
              </a:rPr>
              <a:t>обучающихся (8-18 лет), внесенных в государственный информационный ресурс о детях, проявивших выдающиеся способности от общего числа обучающихся образовательной организации;</a:t>
            </a:r>
          </a:p>
          <a:p>
            <a:pPr marL="0" indent="0" algn="just"/>
            <a:r>
              <a:rPr lang="ru-RU" b="0" dirty="0" smtClean="0">
                <a:solidFill>
                  <a:srgbClr val="6A2D97"/>
                </a:solidFill>
                <a:latin typeface="Bookman Old Style" pitchFamily="18" charset="0"/>
              </a:rPr>
              <a:t>16) наличие </a:t>
            </a:r>
            <a:r>
              <a:rPr lang="ru-RU" b="0" dirty="0">
                <a:solidFill>
                  <a:srgbClr val="6A2D97"/>
                </a:solidFill>
                <a:latin typeface="Bookman Old Style" pitchFamily="18" charset="0"/>
              </a:rPr>
              <a:t>и реализация программ по выявлению и развитию способностей и талантов у детей и молодежи;</a:t>
            </a:r>
          </a:p>
          <a:p>
            <a:pPr marL="0" indent="0" algn="just"/>
            <a:r>
              <a:rPr lang="ru-RU" b="0" dirty="0" smtClean="0">
                <a:solidFill>
                  <a:srgbClr val="6A2D97"/>
                </a:solidFill>
                <a:latin typeface="Bookman Old Style" pitchFamily="18" charset="0"/>
              </a:rPr>
              <a:t>17) количество </a:t>
            </a:r>
            <a:r>
              <a:rPr lang="ru-RU" b="0" dirty="0">
                <a:solidFill>
                  <a:srgbClr val="6A2D97"/>
                </a:solidFill>
                <a:latin typeface="Bookman Old Style" pitchFamily="18" charset="0"/>
              </a:rPr>
              <a:t>конкурсов для поддержки способных, одаренных и талантливых школьников;</a:t>
            </a:r>
          </a:p>
          <a:p>
            <a:pPr marL="0" indent="0" algn="just"/>
            <a:r>
              <a:rPr lang="ru-RU" b="0" dirty="0" smtClean="0">
                <a:solidFill>
                  <a:srgbClr val="6A2D97"/>
                </a:solidFill>
                <a:latin typeface="Bookman Old Style" pitchFamily="18" charset="0"/>
              </a:rPr>
              <a:t>18) количество </a:t>
            </a:r>
            <a:r>
              <a:rPr lang="ru-RU" b="0" dirty="0">
                <a:solidFill>
                  <a:srgbClr val="6A2D97"/>
                </a:solidFill>
                <a:latin typeface="Bookman Old Style" pitchFamily="18" charset="0"/>
              </a:rPr>
              <a:t>профильных смен для талантливых детей на базе лагерей с дневным пребыванием;</a:t>
            </a:r>
          </a:p>
          <a:p>
            <a:pPr marL="0" indent="0" algn="just"/>
            <a:r>
              <a:rPr lang="ru-RU" b="0" dirty="0" smtClean="0">
                <a:solidFill>
                  <a:srgbClr val="6A2D97"/>
                </a:solidFill>
                <a:latin typeface="Bookman Old Style" pitchFamily="18" charset="0"/>
              </a:rPr>
              <a:t>19) количество </a:t>
            </a:r>
            <a:r>
              <a:rPr lang="ru-RU" b="0" dirty="0">
                <a:solidFill>
                  <a:srgbClr val="6A2D97"/>
                </a:solidFill>
                <a:latin typeface="Bookman Old Style" pitchFamily="18" charset="0"/>
              </a:rPr>
              <a:t>обучающихся, охваченных образовательными программами на площадке образовательного центра «Сириус»;</a:t>
            </a:r>
          </a:p>
          <a:p>
            <a:pPr marL="0" indent="0" algn="just"/>
            <a:r>
              <a:rPr lang="ru-RU" b="0" dirty="0" smtClean="0">
                <a:solidFill>
                  <a:srgbClr val="6A2D97"/>
                </a:solidFill>
                <a:latin typeface="Bookman Old Style" pitchFamily="18" charset="0"/>
              </a:rPr>
              <a:t>20) количество </a:t>
            </a:r>
            <a:r>
              <a:rPr lang="ru-RU" b="0" dirty="0">
                <a:solidFill>
                  <a:srgbClr val="6A2D97"/>
                </a:solidFill>
                <a:latin typeface="Bookman Old Style" pitchFamily="18" charset="0"/>
              </a:rPr>
              <a:t>обучающихся, принявших участие в профильных сменах для талантливых детей в загородном образовательном центре «</a:t>
            </a:r>
            <a:r>
              <a:rPr lang="ru-RU" b="0" dirty="0" err="1">
                <a:solidFill>
                  <a:srgbClr val="6A2D97"/>
                </a:solidFill>
                <a:latin typeface="Bookman Old Style" pitchFamily="18" charset="0"/>
              </a:rPr>
              <a:t>Таватуй</a:t>
            </a:r>
            <a:r>
              <a:rPr lang="ru-RU" b="0" dirty="0">
                <a:solidFill>
                  <a:srgbClr val="6A2D97"/>
                </a:solidFill>
                <a:latin typeface="Bookman Old Style" pitchFamily="18" charset="0"/>
              </a:rPr>
              <a:t>» (далее - ЗОЦ «</a:t>
            </a:r>
            <a:r>
              <a:rPr lang="ru-RU" b="0" dirty="0" err="1">
                <a:solidFill>
                  <a:srgbClr val="6A2D97"/>
                </a:solidFill>
                <a:latin typeface="Bookman Old Style" pitchFamily="18" charset="0"/>
              </a:rPr>
              <a:t>Таватуй</a:t>
            </a:r>
            <a:r>
              <a:rPr lang="ru-RU" b="0" dirty="0" smtClean="0">
                <a:solidFill>
                  <a:srgbClr val="6A2D97"/>
                </a:solidFill>
                <a:latin typeface="Bookman Old Style" pitchFamily="18" charset="0"/>
              </a:rPr>
              <a:t>»).</a:t>
            </a:r>
            <a:endParaRPr lang="ru-RU" b="0" dirty="0">
              <a:solidFill>
                <a:srgbClr val="6A2D97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301208"/>
            <a:ext cx="6336704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4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выявления, поддержки и развития способностей и талантов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55776" y="5157192"/>
            <a:ext cx="684076" cy="898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1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963790"/>
            <a:ext cx="4001193" cy="91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252"/>
            <a:ext cx="2232248" cy="7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88"/>
          <a:stretch/>
        </p:blipFill>
        <p:spPr bwMode="auto">
          <a:xfrm>
            <a:off x="251520" y="5115086"/>
            <a:ext cx="2646294" cy="166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5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5" y="260648"/>
            <a:ext cx="8575230" cy="4662518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21) количество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конкурсов для развития способностей и талантов у обучающихся с ОВЗ;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22) доля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с ОВЗ, охваченных мероприятиями по выявлению, поддержке и развитию способностей и талантов от общего количества обучающихся с ОВЗ в образовательной организации;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23) доля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с ОВЗ, охваченных программами дополнительного образования от общего количества обучающихся с ОВЗ в образовательной организации;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                24) количество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обучающихся, в том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числе с   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                      ОВЗ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, принявших участие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в профильных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                      сменах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для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талантливых детей в ЗОЦ </a:t>
            </a:r>
          </a:p>
          <a:p>
            <a:pPr marL="0" indent="0" algn="just"/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                     «</a:t>
            </a:r>
            <a:r>
              <a:rPr lang="ru-RU" sz="1800" b="0" dirty="0" err="1">
                <a:solidFill>
                  <a:srgbClr val="7030A0"/>
                </a:solidFill>
                <a:latin typeface="Bookman Old Style" pitchFamily="18" charset="0"/>
              </a:rPr>
              <a:t>Таватуй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»;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25) количество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с ОВЗ, принявших участие в школьном этапе </a:t>
            </a:r>
            <a:r>
              <a:rPr lang="ru-RU" sz="1800" b="0" dirty="0" err="1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;</a:t>
            </a:r>
            <a:endParaRPr lang="ru-RU" sz="1800" b="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085184"/>
            <a:ext cx="633670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1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выявления, поддержки и развития способностей и талантов у обучающихся с особыми образовательными потребностями, в том числе у обучающихся с </a:t>
            </a:r>
            <a:r>
              <a:rPr lang="ru-RU" sz="2100" b="0" dirty="0" smtClean="0">
                <a:solidFill>
                  <a:schemeClr val="bg1"/>
                </a:solidFill>
                <a:latin typeface="Bookman Old Style" pitchFamily="18" charset="0"/>
              </a:rPr>
              <a:t>ОВЗ</a:t>
            </a:r>
            <a:endParaRPr lang="ru-RU" sz="21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2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6" y="2492896"/>
            <a:ext cx="3447988" cy="228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11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5688632" cy="4536504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26) количество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с ОВЗ, принявших участие в муниципальном этапе </a:t>
            </a:r>
            <a:r>
              <a:rPr lang="ru-RU" sz="1800" b="0" dirty="0" err="1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;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27) количество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с ОВЗ, принявших участие в региональном этапе </a:t>
            </a:r>
            <a:r>
              <a:rPr lang="ru-RU" sz="1800" b="0" dirty="0" err="1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;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28) количество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с ОВЗ - участников научно-практических конференций творческих и исследовательских работ обучающихся школьного уровня;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29) количество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с ОВЗ - участников научно-практических конференций творческих и исследовательских работ обучающихся муниципального уровня.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085184"/>
            <a:ext cx="6336704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1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выявления, поддержки и развития способностей и талантов у обучающихся с особыми образовательными потребностями, в том числе у обучающихся с </a:t>
            </a:r>
            <a:r>
              <a:rPr lang="ru-RU" sz="2100" b="0" dirty="0" smtClean="0">
                <a:solidFill>
                  <a:schemeClr val="bg1"/>
                </a:solidFill>
                <a:latin typeface="Bookman Old Style" pitchFamily="18" charset="0"/>
              </a:rPr>
              <a:t>ОВЗ</a:t>
            </a:r>
            <a:endParaRPr lang="ru-RU" sz="21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2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6147" name="Picture 3" descr="C:\Users\Alina\Desktop\ывыраорт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3" y="586446"/>
            <a:ext cx="3384377" cy="37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3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93" y="404664"/>
            <a:ext cx="8431214" cy="47525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30) доля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от 5 до 18 лет, охваченных </a:t>
            </a:r>
            <a:endParaRPr lang="ru-RU" sz="1800" b="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программами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дополнительного образования от общего </a:t>
            </a:r>
            <a:endParaRPr lang="ru-RU" sz="1800" b="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  числа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образовательной организации;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   31) доля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обучающихся, охваченных дополнительным </a:t>
            </a:r>
            <a:endParaRPr lang="ru-RU" sz="1800" b="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образованием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с использованием дистанционных </a:t>
            </a:r>
            <a:endParaRPr lang="ru-RU" sz="1800" b="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технологий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и электронного обучения, от общего числа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</a:t>
            </a:r>
          </a:p>
          <a:p>
            <a:pPr marL="0" indent="0" algn="just">
              <a:spcBef>
                <a:spcPts val="0"/>
              </a:spcBef>
            </a:pP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обучающихся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образовательной организации;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32) доля 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обучающихся и (или) их родителей, принявших участие в анкетировании по изучению потребностей и удовлетворенностью многообразием программ дополнительного образования детей от общего числа обучающихся образовательной организации;</a:t>
            </a:r>
          </a:p>
          <a:p>
            <a:pPr marL="0" indent="0" algn="just"/>
            <a:r>
              <a:rPr lang="ru-RU" sz="1800" b="0" dirty="0" smtClean="0">
                <a:solidFill>
                  <a:srgbClr val="7030A0"/>
                </a:solidFill>
                <a:latin typeface="Bookman Old Style" pitchFamily="18" charset="0"/>
              </a:rPr>
              <a:t>33) доля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	обучающихся, охваченных дополнительными общеобразовательными программами, реализуемыми Фондом «Золотое сечение», детскими технопарками «</a:t>
            </a:r>
            <a:r>
              <a:rPr lang="ru-RU" sz="1800" b="0" dirty="0" err="1">
                <a:solidFill>
                  <a:srgbClr val="7030A0"/>
                </a:solidFill>
                <a:latin typeface="Bookman Old Style" pitchFamily="18" charset="0"/>
              </a:rPr>
              <a:t>Кванториум</a:t>
            </a:r>
            <a:r>
              <a:rPr lang="ru-RU" sz="1800" b="0" dirty="0">
                <a:solidFill>
                  <a:srgbClr val="7030A0"/>
                </a:solidFill>
                <a:latin typeface="Bookman Old Style" pitchFamily="18" charset="0"/>
              </a:rPr>
              <a:t>» и центрами «1Т-куб» от общего числа обучающихся образовательной организации.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157192"/>
            <a:ext cx="633670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3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реализации различных форм дополнительного образования на основе учета потребностей обучающихся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3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8195" name="Picture 3" descr="C:\Users\Alina\Desktop\ц4нг6нз0-х=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80" y="81072"/>
            <a:ext cx="2687572" cy="228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91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49208" cy="446449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34)	количество обучающихся, охваченных дополнительными общеобразовательными программами естественно-научной направленности, реализуемыми в школах, в том числе в центрах «Точка роста» и организации, в которой внедрена цифровая образовательная среда, в разрезе образовательных организаций, в которых функционируют центры «Точка роста» и внедрена цифровая образовательная среда;</a:t>
            </a:r>
          </a:p>
          <a:p>
            <a:pPr marL="0" indent="0" algn="just">
              <a:spcBef>
                <a:spcPts val="0"/>
              </a:spcBef>
            </a:pPr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35) количество обучающихся, охваченных дополнительными общеобразовательными программами технической направленности, реализуемыми в школах, в том числе в центрах «Точка роста» и организации, в которой внедрена цифровая образовательная среда</a:t>
            </a: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,</a:t>
            </a:r>
          </a:p>
          <a:p>
            <a:pPr marL="0" indent="0" algn="just">
              <a:spcBef>
                <a:spcPts val="0"/>
              </a:spcBef>
            </a:pP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в </a:t>
            </a:r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разрезе образовательных </a:t>
            </a: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организаций,</a:t>
            </a:r>
          </a:p>
          <a:p>
            <a:pPr marL="0" indent="0" algn="just">
              <a:spcBef>
                <a:spcPts val="0"/>
              </a:spcBef>
            </a:pP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в </a:t>
            </a:r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которых </a:t>
            </a: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функционируют</a:t>
            </a:r>
          </a:p>
          <a:p>
            <a:pPr marL="0" indent="0" algn="just">
              <a:spcBef>
                <a:spcPts val="0"/>
              </a:spcBef>
            </a:pP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   центры </a:t>
            </a:r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«Точка </a:t>
            </a: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роста»</a:t>
            </a:r>
          </a:p>
          <a:p>
            <a:pPr marL="0" indent="0" algn="just">
              <a:spcBef>
                <a:spcPts val="0"/>
              </a:spcBef>
            </a:pP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     и </a:t>
            </a:r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внедрена </a:t>
            </a: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цифровая</a:t>
            </a:r>
          </a:p>
          <a:p>
            <a:pPr marL="0" indent="0" algn="just">
              <a:spcBef>
                <a:spcPts val="0"/>
              </a:spcBef>
            </a:pPr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1850" b="0" dirty="0" smtClean="0">
                <a:solidFill>
                  <a:srgbClr val="7030A0"/>
                </a:solidFill>
                <a:latin typeface="Bookman Old Style" pitchFamily="18" charset="0"/>
              </a:rPr>
              <a:t>     образовательная </a:t>
            </a:r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среда;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157192"/>
            <a:ext cx="633670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2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поддержки способных и талантливых обучающихся через реализацию </a:t>
            </a:r>
            <a:r>
              <a:rPr lang="ru-RU" sz="2200" b="0" dirty="0" err="1" smtClean="0">
                <a:solidFill>
                  <a:schemeClr val="bg1"/>
                </a:solidFill>
                <a:latin typeface="Bookman Old Style" pitchFamily="18" charset="0"/>
              </a:rPr>
              <a:t>доппрограмм</a:t>
            </a:r>
            <a:r>
              <a:rPr lang="ru-RU" sz="2200" b="0" dirty="0">
                <a:solidFill>
                  <a:schemeClr val="bg1"/>
                </a:solidFill>
                <a:latin typeface="Bookman Old Style" pitchFamily="18" charset="0"/>
              </a:rPr>
              <a:t>, реализуемых в центрах «Точка роста» и </a:t>
            </a:r>
            <a:r>
              <a:rPr lang="ru-RU" sz="2200" b="0" dirty="0" smtClean="0">
                <a:solidFill>
                  <a:schemeClr val="bg1"/>
                </a:solidFill>
                <a:latin typeface="Bookman Old Style" pitchFamily="18" charset="0"/>
              </a:rPr>
              <a:t>ЦОС</a:t>
            </a:r>
            <a:endParaRPr lang="ru-RU" sz="22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4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65376"/>
            <a:ext cx="4876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8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66" y="188640"/>
            <a:ext cx="8208912" cy="4680520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36)	количество мероприятий, организованных в центрах «Точка роста» и организации, в которой внедрена цифровая образовательная среда, в разрезе образовательных организаций, в которых функционируют центры «Точка роста» и внедрена цифровая образовательная среда;</a:t>
            </a:r>
          </a:p>
          <a:p>
            <a:pPr marL="0" indent="0" algn="just"/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37)	количество обучающихся, охваченных мероприятиями, организованными в центрах «Точка роста» и организации, в которой внедрена цифровая образовательная среда, в разрезе образовательных организаций, в которых функционируют центры «Точка роста» и внедрена цифровая образовательная среда;</a:t>
            </a:r>
          </a:p>
          <a:p>
            <a:pPr marL="0" indent="0" algn="just"/>
            <a:r>
              <a:rPr lang="ru-RU" sz="1850" b="0" dirty="0">
                <a:solidFill>
                  <a:srgbClr val="7030A0"/>
                </a:solidFill>
                <a:latin typeface="Bookman Old Style" pitchFamily="18" charset="0"/>
              </a:rPr>
              <a:t>38)	количество обучающихся, охваченных мероприятиями, организованными в центрах «Точка роста» и организации, в которой внедрена цифровая образовательная среда, из иных образовательных организаций, в разрезе образовательных организаций.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157192"/>
            <a:ext cx="633670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2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поддержки способных и талантливых обучающихся через реализацию </a:t>
            </a:r>
            <a:r>
              <a:rPr lang="ru-RU" sz="2200" b="0" dirty="0" err="1" smtClean="0">
                <a:solidFill>
                  <a:schemeClr val="bg1"/>
                </a:solidFill>
                <a:latin typeface="Bookman Old Style" pitchFamily="18" charset="0"/>
              </a:rPr>
              <a:t>доппрограмм</a:t>
            </a:r>
            <a:r>
              <a:rPr lang="ru-RU" sz="2200" b="0" dirty="0">
                <a:solidFill>
                  <a:schemeClr val="bg1"/>
                </a:solidFill>
                <a:latin typeface="Bookman Old Style" pitchFamily="18" charset="0"/>
              </a:rPr>
              <a:t>, реализуемых в центрах «Точка роста» и </a:t>
            </a:r>
            <a:r>
              <a:rPr lang="ru-RU" sz="2200" b="0" dirty="0" smtClean="0">
                <a:solidFill>
                  <a:schemeClr val="bg1"/>
                </a:solidFill>
                <a:latin typeface="Bookman Old Style" pitchFamily="18" charset="0"/>
              </a:rPr>
              <a:t>ЦОС</a:t>
            </a:r>
            <a:endParaRPr lang="ru-RU" sz="22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99792" y="5157192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4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43" name="Picture 3" descr="C:\Users\Alina\Desktop\йцкц4нгш76щ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6393"/>
            <a:ext cx="2592288" cy="236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9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Размещение необходимых материалов на сайте МКУ «горУО»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5589240"/>
            <a:ext cx="6624736" cy="432048"/>
          </a:xfrm>
        </p:spPr>
        <p:txBody>
          <a:bodyPr>
            <a:noAutofit/>
          </a:bodyPr>
          <a:lstStyle/>
          <a:p>
            <a:pPr marL="0" indent="0" algn="just"/>
            <a:r>
              <a:rPr lang="en-US" sz="3200" b="0" dirty="0">
                <a:solidFill>
                  <a:schemeClr val="bg1"/>
                </a:solidFill>
                <a:latin typeface="Bookman Old Style" pitchFamily="18" charset="0"/>
              </a:rPr>
              <a:t>http://www.goruomoukru.ru/</a:t>
            </a:r>
            <a:endParaRPr lang="ru-RU" sz="32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Picture 2" descr="C:\Users\Alina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40855" r="17970"/>
          <a:stretch/>
        </p:blipFill>
        <p:spPr bwMode="auto">
          <a:xfrm>
            <a:off x="228681" y="1196752"/>
            <a:ext cx="8821199" cy="38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54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6652"/>
            <a:ext cx="8460940" cy="4536504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 startAt="39"/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доля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обучающихся по индивидуальным учебным планам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от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общего числа обучающихся образовательной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      организации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;</a:t>
            </a:r>
          </a:p>
          <a:p>
            <a:pPr marL="0" indent="0" algn="just">
              <a:buAutoNum type="arabicParenR" startAt="40"/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доля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обучающихся профильных классов, набравших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по профильным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предметам высокие баллы при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прохождении единого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государственного экзамена от общего числа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обучающихся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профильных классов;</a:t>
            </a:r>
          </a:p>
          <a:p>
            <a:pPr marL="0" indent="0" algn="just">
              <a:buAutoNum type="arabicParenR" startAt="41"/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доля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победителей и призеров муниципального этапа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     </a:t>
            </a:r>
            <a:r>
              <a:rPr lang="ru-RU" sz="2000" b="0" dirty="0" err="1" smtClean="0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из числа обучающихся в профильных классах,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классах с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углубленным изучением отдельных предметов;</a:t>
            </a:r>
          </a:p>
          <a:p>
            <a:pPr marL="457200" indent="-457200" algn="just">
              <a:buAutoNum type="arabicParenR" startAt="42"/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доля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победителей и призеров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регионального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этапа </a:t>
            </a:r>
            <a:r>
              <a:rPr lang="ru-RU" sz="2000" b="0" dirty="0" err="1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 из числа обучающихся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в 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профильных классах, классах с углубленным</a:t>
            </a: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изучением отдельных предметов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157192"/>
            <a:ext cx="633670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ru-RU" sz="2600" b="0" dirty="0">
                <a:solidFill>
                  <a:schemeClr val="bg1"/>
                </a:solidFill>
                <a:latin typeface="Bookman Old Style" pitchFamily="18" charset="0"/>
              </a:rPr>
              <a:t>Группа </a:t>
            </a:r>
            <a:r>
              <a:rPr lang="ru-RU" sz="2600" b="0" dirty="0" smtClean="0">
                <a:solidFill>
                  <a:schemeClr val="bg1"/>
                </a:solidFill>
                <a:latin typeface="Bookman Old Style" pitchFamily="18" charset="0"/>
              </a:rPr>
              <a:t>показателей</a:t>
            </a:r>
          </a:p>
          <a:p>
            <a:pPr marL="0" indent="0">
              <a:spcBef>
                <a:spcPts val="0"/>
              </a:spcBef>
            </a:pPr>
            <a:r>
              <a:rPr lang="ru-RU" sz="2600" b="0" dirty="0" smtClean="0">
                <a:solidFill>
                  <a:schemeClr val="bg1"/>
                </a:solidFill>
                <a:latin typeface="Bookman Old Style" pitchFamily="18" charset="0"/>
              </a:rPr>
              <a:t>   по направлению</a:t>
            </a:r>
          </a:p>
          <a:p>
            <a:pPr marL="0" indent="0">
              <a:spcBef>
                <a:spcPts val="0"/>
              </a:spcBef>
            </a:pPr>
            <a:r>
              <a:rPr lang="ru-RU" sz="2600" b="0" dirty="0" smtClean="0">
                <a:solidFill>
                  <a:schemeClr val="bg1"/>
                </a:solidFill>
                <a:latin typeface="Bookman Old Style" pitchFamily="18" charset="0"/>
              </a:rPr>
              <a:t>     индивидуализации</a:t>
            </a:r>
          </a:p>
          <a:p>
            <a:pPr marL="0" indent="0">
              <a:spcBef>
                <a:spcPts val="0"/>
              </a:spcBef>
            </a:pPr>
            <a:r>
              <a:rPr lang="ru-RU" sz="2600" b="0" dirty="0" smtClean="0">
                <a:solidFill>
                  <a:schemeClr val="bg1"/>
                </a:solidFill>
                <a:latin typeface="Bookman Old Style" pitchFamily="18" charset="0"/>
              </a:rPr>
              <a:t>       обучения</a:t>
            </a:r>
            <a:endParaRPr lang="ru-RU" sz="26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5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3058553" cy="349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727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266" y="332656"/>
            <a:ext cx="8208912" cy="4536504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43)	доля педагогических работников, повысивших уровень профессиональных компетенций в области выявления, поддержки и развития способностей и талантов у детей и молодежи, от общего количества педагогических работников образовательной организации;</a:t>
            </a:r>
          </a:p>
          <a:p>
            <a:pPr marL="0" indent="0" algn="just"/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44)	количество реализованных семинаров и практикумов по вопросам научно-методического сопровождения педагогов, работающих с обучающимися, проявившими выдающиеся способности;</a:t>
            </a:r>
          </a:p>
          <a:p>
            <a:pPr marL="0" indent="0" algn="just">
              <a:spcBef>
                <a:spcPts val="0"/>
              </a:spcBef>
              <a:buAutoNum type="arabicParenR" startAt="45"/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доля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педагогических работников, подготовивших участников, призеров и победителей региональных этапов олимпиад, интеллектуальных и творческих конкурсов федерального уровня, от общего количества педагогических </a:t>
            </a:r>
            <a:endParaRPr lang="ru-RU" sz="2000" b="0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                          работников 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образовательной </a:t>
            </a:r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организации.</a:t>
            </a:r>
            <a:endParaRPr lang="ru-RU" sz="2000" b="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013176"/>
            <a:ext cx="6444208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0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повышения уровня профессиональных компетенций </a:t>
            </a:r>
            <a:r>
              <a:rPr lang="ru-RU" sz="2000" b="0" dirty="0" err="1" smtClean="0">
                <a:solidFill>
                  <a:schemeClr val="bg1"/>
                </a:solidFill>
                <a:latin typeface="Bookman Old Style" pitchFamily="18" charset="0"/>
              </a:rPr>
              <a:t>пед</a:t>
            </a:r>
            <a:r>
              <a:rPr lang="ru-RU" sz="2000" b="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sz="2000" b="0" dirty="0">
                <a:solidFill>
                  <a:schemeClr val="bg1"/>
                </a:solidFill>
                <a:latin typeface="Bookman Old Style" pitchFamily="18" charset="0"/>
              </a:rPr>
              <a:t>работников по вопросам выявления, поддержки и развития способностей и талантов у </a:t>
            </a:r>
            <a:r>
              <a:rPr lang="ru-RU" sz="2000" b="0" dirty="0" err="1" smtClean="0">
                <a:solidFill>
                  <a:schemeClr val="bg1"/>
                </a:solidFill>
                <a:latin typeface="Bookman Old Style" pitchFamily="18" charset="0"/>
              </a:rPr>
              <a:t>детейи</a:t>
            </a:r>
            <a:r>
              <a:rPr lang="ru-RU" sz="2000" b="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000" b="0" dirty="0">
                <a:solidFill>
                  <a:schemeClr val="bg1"/>
                </a:solidFill>
                <a:latin typeface="Bookman Old Style" pitchFamily="18" charset="0"/>
              </a:rPr>
              <a:t>молодежи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705241" y="5013175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6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3859"/>
            <a:ext cx="2535862" cy="241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22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362" y="368660"/>
            <a:ext cx="8568952" cy="4392488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46) доля </a:t>
            </a:r>
            <a:r>
              <a:rPr lang="ru-RU" sz="2400" b="0" dirty="0">
                <a:solidFill>
                  <a:srgbClr val="7030A0"/>
                </a:solidFill>
                <a:latin typeface="Bookman Old Style" pitchFamily="18" charset="0"/>
              </a:rPr>
              <a:t>педагогических работников, имеющих подготовку по направлению «Психология» от общего числа педагогических работников;</a:t>
            </a:r>
          </a:p>
          <a:p>
            <a:pPr marL="0" indent="0" algn="just"/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47) доля </a:t>
            </a:r>
            <a:r>
              <a:rPr lang="ru-RU" sz="2400" b="0" dirty="0">
                <a:solidFill>
                  <a:srgbClr val="7030A0"/>
                </a:solidFill>
                <a:latin typeface="Bookman Old Style" pitchFamily="18" charset="0"/>
              </a:rPr>
              <a:t>способных и </a:t>
            </a: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талантливых обучающихся</a:t>
            </a:r>
            <a:r>
              <a:rPr lang="ru-RU" sz="2400" b="0" dirty="0">
                <a:solidFill>
                  <a:srgbClr val="7030A0"/>
                </a:solidFill>
                <a:latin typeface="Bookman Old Style" pitchFamily="18" charset="0"/>
              </a:rPr>
              <a:t>, </a:t>
            </a: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охваченных психолого-</a:t>
            </a: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педагогическим сопровождением</a:t>
            </a: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от общего числа</a:t>
            </a: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способных и</a:t>
            </a: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талантливых</a:t>
            </a: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обучающихся </a:t>
            </a: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в образовательной</a:t>
            </a:r>
          </a:p>
          <a:p>
            <a:pPr marL="0" indent="0">
              <a:spcBef>
                <a:spcPts val="0"/>
              </a:spcBef>
            </a:pP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организации.</a:t>
            </a:r>
            <a:endParaRPr lang="ru-RU" sz="2400" b="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157192"/>
            <a:ext cx="644420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400" b="0" dirty="0">
                <a:solidFill>
                  <a:schemeClr val="bg1"/>
                </a:solidFill>
                <a:latin typeface="Bookman Old Style" pitchFamily="18" charset="0"/>
              </a:rPr>
              <a:t>Группа показателей по направлению психолого-педагогического сопровождения способных детей и талантливой молодежи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7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6" b="37222"/>
          <a:stretch/>
        </p:blipFill>
        <p:spPr bwMode="auto">
          <a:xfrm>
            <a:off x="3707904" y="2204864"/>
            <a:ext cx="5614098" cy="274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318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4536504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48) количество </a:t>
            </a:r>
            <a:r>
              <a:rPr lang="ru-RU" sz="2400" b="0" dirty="0">
                <a:solidFill>
                  <a:srgbClr val="7030A0"/>
                </a:solidFill>
                <a:latin typeface="Bookman Old Style" pitchFamily="18" charset="0"/>
              </a:rPr>
              <a:t>соглашений для реализации сетевого взаимодействия между учреждениями образования, культуры, спорта в работе со способными детьми и талантливой молодежью</a:t>
            </a:r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.</a:t>
            </a:r>
            <a:endParaRPr lang="ru-RU" sz="2400" b="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228868"/>
            <a:ext cx="6336704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400" b="0" dirty="0">
                <a:solidFill>
                  <a:schemeClr val="bg1"/>
                </a:solidFill>
                <a:latin typeface="Bookman Old Style" pitchFamily="18" charset="0"/>
              </a:rPr>
              <a:t>Показатель по направлению осуществления межведомственного и межуровневого взаимодействия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8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087" r="21773" b="3005"/>
          <a:stretch/>
        </p:blipFill>
        <p:spPr bwMode="auto">
          <a:xfrm>
            <a:off x="683568" y="1984076"/>
            <a:ext cx="2808312" cy="27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"/>
          <a:stretch/>
        </p:blipFill>
        <p:spPr bwMode="auto">
          <a:xfrm>
            <a:off x="3592488" y="1806343"/>
            <a:ext cx="4835620" cy="31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54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446449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400" b="0" dirty="0" smtClean="0">
                <a:solidFill>
                  <a:srgbClr val="7030A0"/>
                </a:solidFill>
                <a:latin typeface="Bookman Old Style" pitchFamily="18" charset="0"/>
              </a:rPr>
              <a:t>49) численность </a:t>
            </a:r>
            <a:r>
              <a:rPr lang="ru-RU" sz="2400" b="0" dirty="0">
                <a:solidFill>
                  <a:srgbClr val="7030A0"/>
                </a:solidFill>
                <a:latin typeface="Bookman Old Style" pitchFamily="18" charset="0"/>
              </a:rPr>
              <a:t>талантливых детей и молодежи, получивших поддержку в рамках проектов государственно-частного партнерства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157192"/>
            <a:ext cx="644420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2200" b="0" dirty="0">
                <a:solidFill>
                  <a:schemeClr val="bg1"/>
                </a:solidFill>
                <a:latin typeface="Bookman Old Style" pitchFamily="18" charset="0"/>
              </a:rPr>
              <a:t>Показатель по направлению осуществления государственно-частного партнерства для </a:t>
            </a:r>
            <a:r>
              <a:rPr lang="ru-RU" sz="2200" b="0" dirty="0" smtClean="0">
                <a:solidFill>
                  <a:schemeClr val="bg1"/>
                </a:solidFill>
                <a:latin typeface="Bookman Old Style" pitchFamily="18" charset="0"/>
              </a:rPr>
              <a:t>                                                                                                                                                                         поддержки </a:t>
            </a:r>
            <a:r>
              <a:rPr lang="ru-RU" sz="2200" b="0" dirty="0">
                <a:solidFill>
                  <a:schemeClr val="bg1"/>
                </a:solidFill>
                <a:latin typeface="Bookman Old Style" pitchFamily="18" charset="0"/>
              </a:rPr>
              <a:t>способных и талантливых детей и молодежи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7732" y="5453607"/>
            <a:ext cx="684076" cy="771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400" b="0" dirty="0" smtClean="0">
                <a:solidFill>
                  <a:schemeClr val="bg1"/>
                </a:solidFill>
                <a:latin typeface="Bookman Old Style" pitchFamily="18" charset="0"/>
              </a:rPr>
              <a:t>9</a:t>
            </a:r>
            <a:endParaRPr lang="ru-RU" sz="4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9140"/>
            <a:ext cx="4464496" cy="329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50176"/>
            <a:ext cx="4536504" cy="293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7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4896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111" y="188640"/>
            <a:ext cx="8496944" cy="446449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000" b="0" dirty="0" smtClean="0">
                <a:solidFill>
                  <a:srgbClr val="7030A0"/>
                </a:solidFill>
                <a:latin typeface="Bookman Old Style" pitchFamily="18" charset="0"/>
              </a:rPr>
              <a:t>50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)	количество обучающихся на конец текущего учебного года;</a:t>
            </a:r>
          </a:p>
          <a:p>
            <a:pPr marL="0" indent="0" algn="just"/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51)	общее количество обучающихся с ОВЗ в текущем учебном году;</a:t>
            </a:r>
          </a:p>
          <a:p>
            <a:pPr marL="0" indent="0" algn="just"/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52)	количество обучающихся в профильных классах, классах с углубленным изучением отдельных предметов;</a:t>
            </a:r>
          </a:p>
          <a:p>
            <a:pPr marL="0" indent="0" algn="just"/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53)	количество победителей и призеров муниципального этапа </a:t>
            </a:r>
            <a:r>
              <a:rPr lang="ru-RU" sz="2000" b="0" dirty="0" err="1">
                <a:solidFill>
                  <a:srgbClr val="7030A0"/>
                </a:solidFill>
                <a:latin typeface="Bookman Old Style" pitchFamily="18" charset="0"/>
              </a:rPr>
              <a:t>ВсОШ</a:t>
            </a:r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 в текущем учебном году;</a:t>
            </a:r>
          </a:p>
          <a:p>
            <a:pPr marL="0" indent="0" algn="just"/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54)	количество педагогических работников в образовательной организации;</a:t>
            </a:r>
          </a:p>
          <a:p>
            <a:pPr marL="0" indent="0" algn="just"/>
            <a:r>
              <a:rPr lang="ru-RU" sz="2000" b="0" dirty="0">
                <a:solidFill>
                  <a:srgbClr val="7030A0"/>
                </a:solidFill>
                <a:latin typeface="Bookman Old Style" pitchFamily="18" charset="0"/>
              </a:rPr>
              <a:t>55)	количество проектов, реализуемых по теме работы с талантливыми детьми и молодежью.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699792" y="5453606"/>
            <a:ext cx="6120680" cy="1359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/>
            <a:r>
              <a:rPr lang="ru-RU" sz="3200" b="0" dirty="0" smtClean="0">
                <a:solidFill>
                  <a:schemeClr val="bg1"/>
                </a:solidFill>
                <a:latin typeface="Bookman Old Style" pitchFamily="18" charset="0"/>
              </a:rPr>
              <a:t>Контекстные показатели</a:t>
            </a:r>
            <a:endParaRPr lang="ru-RU" sz="32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13049"/>
            <a:ext cx="2369319" cy="236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446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5661248"/>
            <a:ext cx="5688632" cy="54864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функции 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образовательных	организаций общего и дополнительного 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образования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4803985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Обеспечение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комплекса условий, необходимых для реализации муниципальных программ, проектов по работе с 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талантами;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включение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направлений работы по выявлению, психолого-педагогической поддержке и развитию одаренных обучающихся в программы воспитания образовательной 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организации;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осуществление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поиска и внедрений продуктивных технологий по работе с одаренными обучающимися с 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ОВЗ;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осуществление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индивидуализации при построении образовательного процесса, индивидуальных образовательных траекторий одаренных 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обучающихся;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использование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потенциала сетевого взаимодействия и образовательного кластера муниципальных образований в совершенствовании работы с 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талантами;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обеспечение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процедур мониторинга качества работы с одаренными обучающимися на уровне образовательной организации.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02" y="5445222"/>
            <a:ext cx="5065849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3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548640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Механизмы формирования и развития системы выявления поддержки и развития способностей и талантов у детей и молодежи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15033251"/>
              </p:ext>
            </p:extLst>
          </p:nvPr>
        </p:nvGraphicFramePr>
        <p:xfrm>
          <a:off x="251520" y="1700808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368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794" y="5661248"/>
            <a:ext cx="6120680" cy="54864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Bookman Old Style" pitchFamily="18" charset="0"/>
              </a:rPr>
              <a:t>ПОЛОЖЕНИЕ</a:t>
            </a:r>
            <a:br>
              <a:rPr lang="ru-RU" sz="1800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Bookman Old Style" pitchFamily="18" charset="0"/>
              </a:rPr>
              <a:t>о проведении мониторинга качества системы выявления, поддержки и развития способностей и талантов у детей и </a:t>
            </a:r>
            <a:r>
              <a:rPr lang="ru-RU" sz="1800" dirty="0" smtClean="0">
                <a:solidFill>
                  <a:schemeClr val="bg1"/>
                </a:solidFill>
                <a:latin typeface="Bookman Old Style" pitchFamily="18" charset="0"/>
              </a:rPr>
              <a:t>молодежи на </a:t>
            </a:r>
            <a:r>
              <a:rPr lang="ru-RU" sz="1800" dirty="0">
                <a:solidFill>
                  <a:schemeClr val="bg1"/>
                </a:solidFill>
                <a:latin typeface="Bookman Old Style" pitchFamily="18" charset="0"/>
              </a:rPr>
              <a:t>территории городского округа Красноуральск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8856984" cy="3096343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22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Методы </a:t>
            </a:r>
            <a:r>
              <a:rPr lang="ru-RU" sz="22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сбора </a:t>
            </a:r>
            <a:r>
              <a:rPr lang="ru-RU" sz="22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информации:</a:t>
            </a:r>
            <a:endParaRPr lang="ru-RU" sz="22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0" indent="0" algn="just"/>
            <a:r>
              <a:rPr lang="ru-RU" sz="22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- анализ </a:t>
            </a:r>
            <a:r>
              <a:rPr lang="ru-RU" sz="22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документов;</a:t>
            </a:r>
          </a:p>
          <a:p>
            <a:pPr marL="0" indent="0" algn="just"/>
            <a:r>
              <a:rPr lang="ru-RU" sz="22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- формализованный </a:t>
            </a:r>
            <a:r>
              <a:rPr lang="ru-RU" sz="22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сбор статистических данных;</a:t>
            </a:r>
          </a:p>
          <a:p>
            <a:pPr marL="0" indent="0" algn="just"/>
            <a:r>
              <a:rPr lang="ru-RU" sz="22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- анализ </a:t>
            </a:r>
            <a:r>
              <a:rPr lang="ru-RU" sz="22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открытых источников информации образовательных организаций, расположенных на территории городского округа Красноуральск.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2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Методы обработки информации - линейные распределения, ранжирование, корреляционный анализ, сравнительный анализ. Компьютерная обработка осуществляется с использованием инструментов MS </a:t>
            </a:r>
            <a:r>
              <a:rPr lang="ru-RU" sz="2200" b="0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Excel</a:t>
            </a:r>
            <a:r>
              <a:rPr lang="ru-RU" sz="22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0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/>
          <a:stretch/>
        </p:blipFill>
        <p:spPr bwMode="auto">
          <a:xfrm>
            <a:off x="196438" y="332656"/>
            <a:ext cx="3787180" cy="157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88640"/>
            <a:ext cx="48965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800"/>
              </a:spcBef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08A1D9">
                    <a:lumMod val="50000"/>
                  </a:srgbClr>
                </a:solidFill>
                <a:latin typeface="Bookman Old Style" pitchFamily="18" charset="0"/>
              </a:rPr>
              <a:t>Цель: получение </a:t>
            </a:r>
            <a:r>
              <a:rPr lang="ru-RU" sz="2200" dirty="0">
                <a:solidFill>
                  <a:srgbClr val="08A1D9">
                    <a:lumMod val="50000"/>
                  </a:srgbClr>
                </a:solidFill>
                <a:latin typeface="Bookman Old Style" pitchFamily="18" charset="0"/>
              </a:rPr>
              <a:t>объективной и достоверной информации о качестве муниципальной системы выявления, поддержки и развития способностей и талантов у детей и молодежи.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2282730" cy="22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45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92656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Основные требования к обработке информации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7965400"/>
              </p:ext>
            </p:extLst>
          </p:nvPr>
        </p:nvGraphicFramePr>
        <p:xfrm>
          <a:off x="395536" y="1196752"/>
          <a:ext cx="8424936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843808" y="5301208"/>
            <a:ext cx="6228184" cy="43204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0" dirty="0" smtClean="0">
                <a:solidFill>
                  <a:schemeClr val="bg1"/>
                </a:solidFill>
                <a:latin typeface="Bookman Old Style" pitchFamily="18" charset="0"/>
              </a:rPr>
              <a:t>Ссылка на положение о мониторинге - </a:t>
            </a:r>
            <a:r>
              <a:rPr lang="en-US" sz="2400" b="0" dirty="0">
                <a:solidFill>
                  <a:schemeClr val="bg1"/>
                </a:solidFill>
                <a:latin typeface="Bookman Old Style" pitchFamily="18" charset="0"/>
              </a:rPr>
              <a:t>http://www.goruomoukru.ru/files/170812/2024/polojenie2.pdf</a:t>
            </a:r>
            <a:endParaRPr lang="ru-RU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7600"/>
            <a:ext cx="3095328" cy="309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54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3003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Размещение необходимых материалов на сайте МКУ «горУО»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5373216"/>
            <a:ext cx="6192688" cy="432048"/>
          </a:xfrm>
        </p:spPr>
        <p:txBody>
          <a:bodyPr>
            <a:noAutofit/>
          </a:bodyPr>
          <a:lstStyle/>
          <a:p>
            <a:pPr marL="0" indent="0" algn="r"/>
            <a:r>
              <a:rPr lang="en-US" sz="2000" b="0" dirty="0">
                <a:solidFill>
                  <a:schemeClr val="bg1"/>
                </a:solidFill>
                <a:latin typeface="Bookman Old Style" pitchFamily="18" charset="0"/>
              </a:rPr>
              <a:t>http://www.goruomoukru.ru/index.php/rsoko/sistema-vyyavleniya-podderzhki-i-razvitiya-sposobnostej-i-talantov-u-detej-i-molodezhi</a:t>
            </a:r>
            <a:endParaRPr lang="ru-RU" sz="20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lina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24771" r="20273" b="11332"/>
          <a:stretch/>
        </p:blipFill>
        <p:spPr bwMode="auto">
          <a:xfrm>
            <a:off x="1027923" y="1011640"/>
            <a:ext cx="7000461" cy="39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43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5760"/>
            <a:ext cx="8928992" cy="97500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ПЛАН мероприятий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(«дорожная карта») по формированию муниципальной системы мониторинга качества системы выявления, поддержки и развития способностей и талантов у детей и молодежи на территории городского округа Красноуральск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60633007"/>
              </p:ext>
            </p:extLst>
          </p:nvPr>
        </p:nvGraphicFramePr>
        <p:xfrm>
          <a:off x="0" y="1628800"/>
          <a:ext cx="9144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915816" y="5301208"/>
            <a:ext cx="6228184" cy="43204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0" dirty="0" smtClean="0">
                <a:solidFill>
                  <a:schemeClr val="bg1"/>
                </a:solidFill>
                <a:latin typeface="Bookman Old Style" pitchFamily="18" charset="0"/>
              </a:rPr>
              <a:t>Ссылка на «дорожную карту» - </a:t>
            </a:r>
            <a:r>
              <a:rPr lang="en-US" sz="2400" b="0" dirty="0">
                <a:solidFill>
                  <a:schemeClr val="bg1"/>
                </a:solidFill>
                <a:latin typeface="Bookman Old Style" pitchFamily="18" charset="0"/>
              </a:rPr>
              <a:t>http://www.goruomoukru.ru/files/170812/2024/polojenie3.pdf</a:t>
            </a:r>
            <a:endParaRPr lang="ru-RU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3324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29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260648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Нормативное поле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304" y="5023457"/>
            <a:ext cx="6264696" cy="504056"/>
          </a:xfrm>
        </p:spPr>
        <p:txBody>
          <a:bodyPr>
            <a:noAutofit/>
          </a:bodyPr>
          <a:lstStyle/>
          <a:p>
            <a:pPr marL="0" indent="0" algn="r"/>
            <a:r>
              <a:rPr lang="ru-RU" b="0" dirty="0" smtClean="0">
                <a:solidFill>
                  <a:schemeClr val="bg1"/>
                </a:solidFill>
                <a:latin typeface="Bookman Old Style" pitchFamily="18" charset="0"/>
              </a:rPr>
              <a:t>Приказ МКУ «горУО» «О </a:t>
            </a:r>
            <a:r>
              <a:rPr lang="ru-RU" b="0" dirty="0">
                <a:solidFill>
                  <a:schemeClr val="bg1"/>
                </a:solidFill>
                <a:latin typeface="Bookman Old Style" pitchFamily="18" charset="0"/>
              </a:rPr>
              <a:t>внесении изменений в приказ МКУ «горУО» от 27.05.2022г. № </a:t>
            </a:r>
            <a:r>
              <a:rPr lang="ru-RU" b="0" dirty="0" smtClean="0">
                <a:solidFill>
                  <a:schemeClr val="bg1"/>
                </a:solidFill>
                <a:latin typeface="Bookman Old Style" pitchFamily="18" charset="0"/>
              </a:rPr>
              <a:t>80 «Об </a:t>
            </a:r>
            <a:r>
              <a:rPr lang="ru-RU" b="0" dirty="0">
                <a:solidFill>
                  <a:schemeClr val="bg1"/>
                </a:solidFill>
                <a:latin typeface="Bookman Old Style" pitchFamily="18" charset="0"/>
              </a:rPr>
              <a:t>утверждении положения об организации системы выявления, поддержки и развития способностей и талантов у детей и молодежи на территории городского округа Красноуральск, положений о </a:t>
            </a:r>
            <a:r>
              <a:rPr lang="ru-RU" b="0" dirty="0" smtClean="0">
                <a:solidFill>
                  <a:schemeClr val="bg1"/>
                </a:solidFill>
                <a:latin typeface="Bookman Old Style" pitchFamily="18" charset="0"/>
              </a:rPr>
              <a:t>проведении мониторинговых </a:t>
            </a:r>
            <a:r>
              <a:rPr lang="ru-RU" b="0" dirty="0">
                <a:solidFill>
                  <a:schemeClr val="bg1"/>
                </a:solidFill>
                <a:latin typeface="Bookman Old Style" pitchFamily="18" charset="0"/>
              </a:rPr>
              <a:t>процедур</a:t>
            </a:r>
            <a:r>
              <a:rPr lang="ru-RU" b="0" dirty="0" smtClean="0">
                <a:solidFill>
                  <a:schemeClr val="bg1"/>
                </a:solidFill>
                <a:latin typeface="Bookman Old Style" pitchFamily="18" charset="0"/>
              </a:rPr>
              <a:t>» от 25.12.2023г. №238</a:t>
            </a:r>
            <a:endParaRPr lang="ru-RU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908720"/>
            <a:ext cx="8640960" cy="4083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Федеральный закон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 29 декабря 2012 года № 273-ФЗ «Об образовании в Российской Федерации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»,</a:t>
            </a:r>
          </a:p>
          <a:p>
            <a:pPr marL="285750" indent="-285750" algn="just">
              <a:buFontTx/>
              <a:buChar char="-"/>
            </a:pP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Постановление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Правительства РФ от 05.08.2013 N 662 (с изменениями и дополнениями) «Об осуществлении мониторинга системы образования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»,</a:t>
            </a:r>
          </a:p>
          <a:p>
            <a:pPr marL="0" indent="0" algn="just"/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приказы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Министерства образования и молодежной политики Свердловской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области:</a:t>
            </a:r>
          </a:p>
          <a:p>
            <a:pPr marL="285750" indent="-285750" algn="just">
              <a:buFontTx/>
              <a:buChar char="-"/>
            </a:pP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21.05.2021 № 509-Д «О проведении мониторинга качества системы выявления, поддержки и развития способностей и талантов у детей и молодежи в Свердловской области», </a:t>
            </a:r>
            <a:endParaRPr lang="ru-RU" b="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20.07.2021 г. № 689-Д «Об утверждении Положения о региональной системе оценки качества образования Свердловской области», </a:t>
            </a:r>
            <a:endParaRPr lang="ru-RU" b="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25.05.2022г. № 494-Д «О внесении изменений в приказ Министерства образования и молодежной политики Свердловской области от 21.05.2021 № 509-Д «О проведении мониторинга качества системы выявления, поддержки и развития способностей и талантов у детей и молодежи в Свердловской области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»,</a:t>
            </a:r>
          </a:p>
          <a:p>
            <a:pPr marL="0" indent="0" algn="just"/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Решение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рабочей группы по развитию региональной системы оценки качества образования и региональных механизмов управления качеством образования в Министерстве образования и молодежной политики Свердловской области (протокол от 24.05.2022 № 12)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6" y="4833615"/>
            <a:ext cx="2963700" cy="202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6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приказ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МО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МП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СО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 25.05.2022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№494-Д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257" y="5157192"/>
            <a:ext cx="6300192" cy="43204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800" b="0" dirty="0" smtClean="0">
                <a:solidFill>
                  <a:schemeClr val="bg1"/>
                </a:solidFill>
                <a:latin typeface="Bookman Old Style" pitchFamily="18" charset="0"/>
              </a:rPr>
              <a:t>Дата завершения  регионального мониторинга перенесена</a:t>
            </a:r>
          </a:p>
          <a:p>
            <a:pPr marL="0" indent="0" algn="ctr"/>
            <a:r>
              <a:rPr lang="ru-RU" sz="2800" b="0" dirty="0" smtClean="0">
                <a:solidFill>
                  <a:schemeClr val="bg1"/>
                </a:solidFill>
                <a:latin typeface="Bookman Old Style" pitchFamily="18" charset="0"/>
              </a:rPr>
              <a:t>с 21 мая на 01 августа</a:t>
            </a:r>
            <a:endParaRPr lang="ru-RU" sz="28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9791" y="836712"/>
            <a:ext cx="8640960" cy="4083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 algn="just"/>
            <a:r>
              <a:rPr lang="ru-RU" sz="17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Приказом </a:t>
            </a:r>
            <a:r>
              <a:rPr lang="ru-RU" sz="17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«О внесении изменений в приказ Министерства образования и молодежной политики Свердловской области от 21.05.2021 № 509-Д «О проведении мониторинга качества системы выявления, поддержки и развития способностей и талантов у детей и молодежи в Свердловской области</a:t>
            </a:r>
            <a:r>
              <a:rPr lang="ru-RU" sz="17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 </a:t>
            </a:r>
            <a:r>
              <a:rPr lang="ru-RU" sz="17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 </a:t>
            </a:r>
            <a:r>
              <a:rPr lang="ru-RU" sz="1700" b="0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</a:t>
            </a:r>
            <a:r>
              <a:rPr lang="ru-RU" sz="17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25.05.2022г. № </a:t>
            </a:r>
            <a:r>
              <a:rPr lang="ru-RU" sz="17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494-Д установлено:</a:t>
            </a:r>
            <a:endParaRPr lang="ru-RU" sz="17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7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П.2 Приказа: «Внести в Положение о проведении мониторинга качества системы выявления, поддержки и развития способностей и талантов у детей и молодежи Свердловской области, утвержденное приказом от 21.05.2021 №509-Д, изменения, изложив его в новой редакции (приложение №1)»</a:t>
            </a:r>
          </a:p>
          <a:p>
            <a:pPr marL="285750" indent="-285750" algn="just">
              <a:buFontTx/>
              <a:buChar char="-"/>
            </a:pPr>
            <a:r>
              <a:rPr lang="ru-RU" sz="17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П. </a:t>
            </a:r>
            <a:r>
              <a:rPr lang="ru-RU" sz="17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3 Приказа: «Внести в план мероприятий («дорожную карту») по формированию региональной системы мониторинга качества системы выявления, поддержки и развития способностей и талантов у детей и молодежи Свердловской области, утвержденный приказом от 21.05.2021 №509-Д, изменения, изложив его в новой редакции (приложение №2)»</a:t>
            </a:r>
            <a:endParaRPr lang="ru-RU" sz="17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32037" y="5373216"/>
            <a:ext cx="202458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800" b="0" dirty="0" smtClean="0">
                <a:solidFill>
                  <a:schemeClr val="bg1"/>
                </a:solidFill>
                <a:latin typeface="Bookman Old Style" pitchFamily="18" charset="0"/>
              </a:rPr>
              <a:t>П.1 Приказа- </a:t>
            </a:r>
            <a:endParaRPr lang="ru-RU" sz="28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7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приказ МКУ «горУО» от 25.12.2023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№238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5157192"/>
            <a:ext cx="6300192" cy="43204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0" dirty="0" smtClean="0">
                <a:solidFill>
                  <a:schemeClr val="bg1"/>
                </a:solidFill>
                <a:latin typeface="Bookman Old Style" pitchFamily="18" charset="0"/>
              </a:rPr>
              <a:t>Определены ответственные лица за проведение мониторинговых процедур МСОКО, установлена дата их завершения – 22.07.2024г.</a:t>
            </a:r>
            <a:endParaRPr lang="ru-RU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9791" y="836712"/>
            <a:ext cx="8640960" cy="4083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 algn="just"/>
            <a:r>
              <a:rPr lang="ru-RU" sz="15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«О внесении изменений в приказ МКУ «горУО» от 27.05.2022г. № 80 «Об утверждении положения об организации системы выявления, поддержки и развития способностей и талантов у детей и молодежи на территории городского округа Красноуральск, положений о проведении мониторинговых процедур» от 25.12.2023г. № 238:</a:t>
            </a:r>
          </a:p>
          <a:p>
            <a:pPr marL="266700" indent="0" algn="just"/>
            <a:r>
              <a:rPr lang="ru-RU" sz="15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- П. 1 Приказа: «Утвердить </a:t>
            </a:r>
            <a:r>
              <a:rPr lang="ru-RU" sz="15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положение об организации системы выявления, поддержки и развития способностей и талантов у детей и молодежи на территории городского округа Красноуральск в новой редакции (приложение 1</a:t>
            </a:r>
            <a:r>
              <a:rPr lang="ru-RU" sz="15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)».</a:t>
            </a:r>
            <a:endParaRPr lang="ru-RU" sz="15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266700" indent="0" algn="just"/>
            <a:r>
              <a:rPr lang="ru-RU" sz="15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- П. 2 Приказа: «Утвердить </a:t>
            </a:r>
            <a:r>
              <a:rPr lang="ru-RU" sz="15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положение о проведении мониторинговых процедур системы выявления, поддержки и развития способностей и талантов у детей и молодежи на территории городского округа Красноуральск в новой редакции (приложение 2</a:t>
            </a:r>
            <a:r>
              <a:rPr lang="ru-RU" sz="15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)».</a:t>
            </a:r>
            <a:endParaRPr lang="ru-RU" sz="15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266700" indent="0" algn="just"/>
            <a:r>
              <a:rPr lang="ru-RU" sz="15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- П. 3 Приказа: «Утвердить </a:t>
            </a:r>
            <a:r>
              <a:rPr lang="ru-RU" sz="15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план мероприятий («дорожная карта») по формированию муниципальной системы мониторинга качества системы выявления, поддержки и развития способностей и талантов у детей и молодежи на территории городского округа Красноуральск (приложение 3) в новой </a:t>
            </a:r>
            <a:r>
              <a:rPr lang="ru-RU" sz="15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редакции».</a:t>
            </a:r>
            <a:endParaRPr lang="ru-RU" sz="15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266700" indent="0" algn="just"/>
            <a:endParaRPr lang="ru-RU" sz="15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0" y="4682526"/>
            <a:ext cx="2329140" cy="215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приказ МКУ «горУО» от 25.12.2023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№238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5301208"/>
            <a:ext cx="6228184" cy="43204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000" b="0" dirty="0" smtClean="0">
                <a:solidFill>
                  <a:schemeClr val="bg1"/>
                </a:solidFill>
                <a:latin typeface="Bookman Old Style" pitchFamily="18" charset="0"/>
              </a:rPr>
              <a:t>Ссылка на адресные рекомендации по итогам 2022-2023 учебного года: </a:t>
            </a:r>
            <a:r>
              <a:rPr lang="en-US" sz="2000" b="0" dirty="0">
                <a:solidFill>
                  <a:schemeClr val="bg1"/>
                </a:solidFill>
                <a:latin typeface="Bookman Old Style" pitchFamily="18" charset="0"/>
              </a:rPr>
              <a:t>http://www.goruomoukru.ru/files/170812/2024/adresnie_rekomendachii.pdf</a:t>
            </a:r>
            <a:endParaRPr lang="ru-RU" sz="20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9791" y="836712"/>
            <a:ext cx="5926385" cy="4083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 algn="just"/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Руководителям подведомственных организаций П.8 Приказа вменено:</a:t>
            </a:r>
          </a:p>
          <a:p>
            <a:pPr marL="266700" indent="0" algn="just"/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«обеспечить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исполнение адресных рекомендаций по итогам проведения мониторинговых процедур в части оценки качества системы выявления, поддержки и развития способностей и талантов у детей и молодежи, системы самоопределения и профессиональной ориентации обучающихся, системы обеспечения профессионального развития педагогических работников, системы организации воспитания обучающихся городского округа </a:t>
            </a:r>
            <a:r>
              <a:rPr lang="ru-RU" sz="18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Красноуральск».</a:t>
            </a:r>
          </a:p>
          <a:p>
            <a:pPr marL="266700" indent="0" algn="just"/>
            <a:endParaRPr lang="ru-RU" sz="15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2736"/>
            <a:ext cx="2843808" cy="312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351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91" y="188640"/>
            <a:ext cx="8784976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Анализ результатов мониторинга - 2023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8691" y="5301208"/>
            <a:ext cx="5868144" cy="1008112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0" dirty="0" smtClean="0">
                <a:solidFill>
                  <a:schemeClr val="bg1"/>
                </a:solidFill>
                <a:latin typeface="Bookman Old Style" pitchFamily="18" charset="0"/>
              </a:rPr>
              <a:t>Анализ мониторинга раскрыл основные проблемы системы работы с талантами</a:t>
            </a:r>
            <a:endParaRPr lang="ru-RU" sz="2400" b="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9507" y="692696"/>
            <a:ext cx="8518673" cy="206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indent="-285750" algn="just">
              <a:buFont typeface="Wingdings" pitchFamily="2" charset="2"/>
              <a:buChar char="Ø"/>
            </a:pP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трудности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 организацией системной работы по выявлению детской одаренности в связи с недостаточной разработанностью методологии и технологии организации процесса, владением педагогическими работниками комплексом современных форм и диагностических методик;</a:t>
            </a:r>
          </a:p>
          <a:p>
            <a:pPr marL="552450" indent="-285750" algn="just">
              <a:buFont typeface="Wingdings" pitchFamily="2" charset="2"/>
              <a:buChar char="Ø"/>
            </a:pP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отсутствие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тематических или профильных смен для талантливых детей, в том числе с ОВЗ, на базе </a:t>
            </a: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ЛДП и ЗОЛ;</a:t>
            </a:r>
            <a:endParaRPr lang="ru-RU" sz="13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552450" indent="-285750" algn="just">
              <a:buFont typeface="Wingdings" pitchFamily="2" charset="2"/>
              <a:buChar char="Ø"/>
            </a:pP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нулевой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охват одаренных и талантливых школьников, обучающихся по </a:t>
            </a: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ИУП;</a:t>
            </a:r>
            <a:endParaRPr lang="ru-RU" sz="13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marL="552450" indent="-285750" algn="just">
              <a:buFont typeface="Wingdings" pitchFamily="2" charset="2"/>
              <a:buChar char="Ø"/>
            </a:pP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недостаточное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количество педагогических работников, прошедших </a:t>
            </a: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КПК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 актуальным вопросам выявления, поддержки и развития способностей и талантов у обучающихся;</a:t>
            </a:r>
          </a:p>
          <a:p>
            <a:pPr marL="552450" indent="-285750" algn="just">
              <a:buFont typeface="Wingdings" pitchFamily="2" charset="2"/>
              <a:buChar char="Ø"/>
            </a:pP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низкий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охват обучающихся в части реализации показателя «количество обучающихся, охваченных иными формами развития образовательных достижений школьников из перечня, утверждаемого ежегодно приказом Министерства просвещения Российской Федерации», в том числе с привлечением детей с ОВЗ;</a:t>
            </a:r>
          </a:p>
          <a:p>
            <a:pPr marL="552450" indent="-285750" algn="just">
              <a:buFont typeface="Wingdings" pitchFamily="2" charset="2"/>
              <a:buChar char="Ø"/>
            </a:pP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отсутствие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программ </a:t>
            </a:r>
            <a:r>
              <a:rPr lang="ru-RU" sz="1300" b="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допобразования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реализующихся с использованием дистанционных технологий и электронного обучения;</a:t>
            </a:r>
          </a:p>
          <a:p>
            <a:pPr marL="552450" indent="-285750" algn="just">
              <a:buFont typeface="Wingdings" pitchFamily="2" charset="2"/>
              <a:buChar char="Ø"/>
            </a:pP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низкий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охват </a:t>
            </a:r>
            <a:r>
              <a:rPr lang="ru-RU" sz="1300" b="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доппрограммами</a:t>
            </a: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естественно-научной и технической направленностей; </a:t>
            </a:r>
          </a:p>
          <a:p>
            <a:pPr marL="552450" indent="-285750" algn="just">
              <a:buFont typeface="Wingdings" pitchFamily="2" charset="2"/>
              <a:buChar char="Ø"/>
            </a:pPr>
            <a:r>
              <a:rPr lang="ru-RU" sz="1300" b="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затруднения </a:t>
            </a:r>
            <a:r>
              <a:rPr lang="ru-RU" sz="1300" b="0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педагогических кадров в организации психолого-педагогического сопровождения одаренных обучающихся.</a:t>
            </a:r>
          </a:p>
          <a:p>
            <a:pPr marL="266700" indent="0" algn="just"/>
            <a:endParaRPr lang="ru-RU" sz="1200" b="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3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20940" cy="54864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показатели мониторинга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66506813"/>
              </p:ext>
            </p:extLst>
          </p:nvPr>
        </p:nvGraphicFramePr>
        <p:xfrm>
          <a:off x="971600" y="1052736"/>
          <a:ext cx="72008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3928" y="5301208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Показатели, по которым осуществлялся мониторинг в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2022-2023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1672020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2726</TotalTime>
  <Words>2558</Words>
  <Application>Microsoft Office PowerPoint</Application>
  <PresentationFormat>Экран (4:3)</PresentationFormat>
  <Paragraphs>225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Углы</vt:lpstr>
      <vt:lpstr>Система выявления, поддержки и развития способностей и талантов у детей и молодежи </vt:lpstr>
      <vt:lpstr>Размещение необходимых материалов на сайте МКУ «горУО»</vt:lpstr>
      <vt:lpstr>Размещение необходимых материалов на сайте МКУ «горУО»</vt:lpstr>
      <vt:lpstr>Нормативное поле</vt:lpstr>
      <vt:lpstr>приказ МОиМП СО от 25.05.2022г. №494-Д</vt:lpstr>
      <vt:lpstr>приказ МКУ «горУО» от 25.12.2023г. №238</vt:lpstr>
      <vt:lpstr>приказ МКУ «горУО» от 25.12.2023г. №238</vt:lpstr>
      <vt:lpstr>Анализ результатов мониторинга - 2023</vt:lpstr>
      <vt:lpstr>показатели мониторинга</vt:lpstr>
      <vt:lpstr>Группы показателей в разрезе треков</vt:lpstr>
      <vt:lpstr>Группы показателей оценки – 2023-2024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образовательных организаций общего и дополнительного образования</vt:lpstr>
      <vt:lpstr>Механизмы формирования и развития системы выявления поддержки и развития способностей и талантов у детей и молодежи</vt:lpstr>
      <vt:lpstr>ПОЛОЖЕНИЕ о проведении мониторинга качества системы выявления, поддержки и развития способностей и талантов у детей и молодежи на территории городского округа Красноуральск</vt:lpstr>
      <vt:lpstr>Основные требования к обработке информации</vt:lpstr>
      <vt:lpstr>ПЛАН мероприятий («дорожная карта») по формированию муниципальной системы мониторинга качества системы выявления, поддержки и развития способностей и талантов у детей и молодежи на территории городского округа Красноуральск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воспитания. реализация, коррекция, новый старт</dc:title>
  <dc:creator>Alina</dc:creator>
  <cp:lastModifiedBy>Alina</cp:lastModifiedBy>
  <cp:revision>258</cp:revision>
  <dcterms:created xsi:type="dcterms:W3CDTF">2022-09-07T03:34:46Z</dcterms:created>
  <dcterms:modified xsi:type="dcterms:W3CDTF">2024-02-02T10:22:01Z</dcterms:modified>
</cp:coreProperties>
</file>