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301" r:id="rId3"/>
    <p:sldId id="311" r:id="rId4"/>
    <p:sldId id="312" r:id="rId5"/>
    <p:sldId id="325" r:id="rId6"/>
    <p:sldId id="326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05" r:id="rId20"/>
    <p:sldId id="327" r:id="rId21"/>
    <p:sldId id="328" r:id="rId22"/>
    <p:sldId id="306" r:id="rId23"/>
    <p:sldId id="307" r:id="rId24"/>
    <p:sldId id="308" r:id="rId25"/>
    <p:sldId id="309" r:id="rId26"/>
    <p:sldId id="31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9B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600163" TargetMode="External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700808"/>
            <a:ext cx="6624736" cy="1204306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Аттестация педагогических работников в новом формате: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1100" dirty="0" smtClean="0">
                <a:solidFill>
                  <a:schemeClr val="accent2"/>
                </a:solidFill>
              </a:rPr>
              <a:t/>
            </a:r>
            <a:br>
              <a:rPr lang="ru-RU" sz="1100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соблюдение порядка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во </a:t>
            </a:r>
            <a:r>
              <a:rPr lang="ru-RU" dirty="0" smtClean="0">
                <a:solidFill>
                  <a:schemeClr val="accent2"/>
                </a:solidFill>
              </a:rPr>
              <a:t>избежание 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нарушений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444208" y="5877272"/>
            <a:ext cx="2448272" cy="700250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25.01.2024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79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4961" y="5042118"/>
            <a:ext cx="568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Электронная почта заявителя должна совпадать на </a:t>
            </a:r>
            <a:r>
              <a:rPr lang="ru-RU" sz="2800" b="1" dirty="0" err="1" smtClean="0">
                <a:solidFill>
                  <a:schemeClr val="bg1"/>
                </a:solidFill>
                <a:latin typeface="Georgia" pitchFamily="18" charset="0"/>
              </a:rPr>
              <a:t>госуслугах</a:t>
            </a: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 и в КАИС!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6146" name="Picture 2" descr="G:\лок д\мои документы\Бусыгина\аттестация педагогов\2023-2024 год\25.01.2024г_совещание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317995" cy="463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4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4961" y="5229200"/>
            <a:ext cx="568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Сверяйте данные, при необходимости вносите правки!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7171" name="Picture 3" descr="G:\лок д\мои документы\Бусыгина\аттестация педагогов\2023-2024 год\25.01.2024г_совещание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3" y="188640"/>
            <a:ext cx="8763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4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4961" y="5229200"/>
            <a:ext cx="568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Выбрать заявленную квалификационную категорию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8194" name="Picture 2" descr="G:\лок д\мои документы\Бусыгина\аттестация педагогов\2023-2024 год\25.01.2024г_совещание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8" y="476672"/>
            <a:ext cx="8859837" cy="35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848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4869" y="5042118"/>
            <a:ext cx="568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При наличии квалификационной категории выбрать соответствующий вариант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9218" name="Picture 2" descr="G:\лок д\мои документы\Бусыгина\аттестация педагогов\2023-2024 год\25.01.2024г_совещание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" y="355521"/>
            <a:ext cx="9000179" cy="394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4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4869" y="5042118"/>
            <a:ext cx="568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Данный шаг встретится, если педагог указал, что имеет КК, либо педагог заявляется на ВКК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42" name="Picture 2" descr="G:\лок д\мои документы\Бусыгина\аттестация педагогов\2023-2024 год\25.01.2024г_совещание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305"/>
            <a:ext cx="7981950" cy="49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013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4869" y="5157192"/>
            <a:ext cx="5687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Наименование места работы можно указать краткое или полное. Главное, чтобы оно было одинаковым (с учетом пробелов, знаков препинания) везде: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Устав ОО, КАИС, </a:t>
            </a:r>
            <a:r>
              <a:rPr lang="ru-RU" sz="2000" b="1" dirty="0" err="1" smtClean="0">
                <a:solidFill>
                  <a:schemeClr val="bg1"/>
                </a:solidFill>
                <a:latin typeface="Georgia" pitchFamily="18" charset="0"/>
              </a:rPr>
              <a:t>госуслуги</a:t>
            </a:r>
            <a:endParaRPr lang="ru-RU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1266" name="Picture 2" descr="G:\лок д\мои документы\Бусыгина\аттестация педагогов\2023-2024 год\25.01.2024г_совещание\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/>
          <a:stretch/>
        </p:blipFill>
        <p:spPr bwMode="auto">
          <a:xfrm>
            <a:off x="629392" y="116632"/>
            <a:ext cx="7967383" cy="49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696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G:\лок д\мои документы\Бусыгина\аттестация педагогов\2023-2024 год\25.01.2024г_совещание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" y="260648"/>
            <a:ext cx="9145017" cy="612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580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33151" y="5123577"/>
            <a:ext cx="6303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Адрес: ул. Малышева, 33, </a:t>
            </a:r>
            <a:r>
              <a:rPr lang="ru-RU" sz="2000" b="1" dirty="0" err="1" smtClean="0">
                <a:solidFill>
                  <a:schemeClr val="bg1"/>
                </a:solidFill>
                <a:latin typeface="Georgia" pitchFamily="18" charset="0"/>
              </a:rPr>
              <a:t>г.Екатеринбург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, Свердловская область, 620075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Наименование: Министерство образования и молодежной политики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Свердловской области</a:t>
            </a:r>
            <a:endParaRPr lang="ru-RU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3314" name="Picture 2" descr="G:\лок д\мои документы\Бусыгина\аттестация педагогов\2023-2024 год\25.01.2024г_совещание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" y="31863"/>
            <a:ext cx="7446963" cy="49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99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33151" y="5039183"/>
            <a:ext cx="61593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Если поставить галочку, после аттестации придется лично ехать в Екатеринбург в </a:t>
            </a:r>
            <a:r>
              <a:rPr lang="ru-RU" sz="2200" b="1" dirty="0" err="1" smtClean="0">
                <a:solidFill>
                  <a:schemeClr val="bg1"/>
                </a:solidFill>
                <a:latin typeface="Georgia" pitchFamily="18" charset="0"/>
              </a:rPr>
              <a:t>МОиМП</a:t>
            </a: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 СО за бумажным носителем</a:t>
            </a:r>
          </a:p>
          <a:p>
            <a:pPr algn="r"/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(после получения приглашения)</a:t>
            </a:r>
            <a:endParaRPr lang="ru-RU" sz="2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4338" name="Picture 2" descr="G:\лок д\мои документы\Бусыгина\аттестация педагогов\2023-2024 год\25.01.2024г_совещание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985"/>
            <a:ext cx="7776864" cy="48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02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54864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заявление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4248472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 smtClean="0">
                <a:latin typeface="Georgia" pitchFamily="18" charset="0"/>
              </a:rPr>
              <a:t>Пункт </a:t>
            </a:r>
            <a:r>
              <a:rPr lang="ru-RU" sz="1800" b="0" dirty="0">
                <a:latin typeface="Georgia" pitchFamily="18" charset="0"/>
              </a:rPr>
              <a:t>31 Порядка аттестации и подпунктом 1 пункта 20 </a:t>
            </a:r>
            <a:r>
              <a:rPr lang="ru-RU" sz="1800" b="0" dirty="0" smtClean="0">
                <a:latin typeface="Georgia" pitchFamily="18" charset="0"/>
              </a:rPr>
              <a:t>Регламента: </a:t>
            </a:r>
            <a:r>
              <a:rPr lang="ru-RU" sz="1800" b="0" dirty="0">
                <a:latin typeface="Georgia" pitchFamily="18" charset="0"/>
              </a:rPr>
              <a:t>заявление о проведении аттестации (заявление о предоставлении государственной услуги) </a:t>
            </a:r>
            <a:r>
              <a:rPr lang="ru-RU" sz="1800" b="0" dirty="0" smtClean="0">
                <a:latin typeface="Georgia" pitchFamily="18" charset="0"/>
              </a:rPr>
              <a:t>рассматривается </a:t>
            </a:r>
            <a:r>
              <a:rPr lang="ru-RU" sz="1800" b="0" dirty="0">
                <a:latin typeface="Georgia" pitchFamily="18" charset="0"/>
              </a:rPr>
              <a:t>в срок не более </a:t>
            </a:r>
            <a:r>
              <a:rPr lang="ru-RU" sz="1800" dirty="0">
                <a:solidFill>
                  <a:schemeClr val="accent2"/>
                </a:solidFill>
                <a:latin typeface="Georgia" pitchFamily="18" charset="0"/>
              </a:rPr>
              <a:t>30 календарных дней </a:t>
            </a:r>
            <a:r>
              <a:rPr lang="ru-RU" sz="1800" b="0" dirty="0">
                <a:latin typeface="Georgia" pitchFamily="18" charset="0"/>
              </a:rPr>
              <a:t>со дня получения</a:t>
            </a:r>
            <a:r>
              <a:rPr lang="ru-RU" sz="1800" b="0" dirty="0" smtClean="0">
                <a:latin typeface="Georgia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 smtClean="0">
                <a:latin typeface="Georgia" pitchFamily="18" charset="0"/>
              </a:rPr>
              <a:t>Пункт </a:t>
            </a:r>
            <a:r>
              <a:rPr lang="ru-RU" sz="1800" b="0" dirty="0">
                <a:latin typeface="Georgia" pitchFamily="18" charset="0"/>
              </a:rPr>
              <a:t>28 Порядка аттестации, пункты 24 и 94 </a:t>
            </a:r>
            <a:r>
              <a:rPr lang="ru-RU" sz="1800" b="0" dirty="0" smtClean="0">
                <a:latin typeface="Georgia" pitchFamily="18" charset="0"/>
              </a:rPr>
              <a:t>Регламента:</a:t>
            </a:r>
            <a:endParaRPr lang="ru-RU" sz="1800" b="0" dirty="0">
              <a:latin typeface="Georgia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solidFill>
                  <a:srgbClr val="0070C0"/>
                </a:solidFill>
                <a:latin typeface="Georgia" pitchFamily="18" charset="0"/>
              </a:rPr>
              <a:t>заверенная руководителем ОО скан-копия </a:t>
            </a:r>
            <a:r>
              <a:rPr lang="ru-RU" sz="1800" dirty="0">
                <a:solidFill>
                  <a:srgbClr val="0070C0"/>
                </a:solidFill>
                <a:latin typeface="Georgia" pitchFamily="18" charset="0"/>
              </a:rPr>
              <a:t>документа</a:t>
            </a:r>
            <a:r>
              <a:rPr lang="ru-RU" sz="1800" b="0" dirty="0">
                <a:latin typeface="Georgia" pitchFamily="18" charset="0"/>
              </a:rPr>
              <a:t>, подтверждающего, что заявитель состоит в трудовых, служебных отношениях с организацией, осуществляющей образовательную деятельность, и выполняет обязанности по обучению, воспитанию обучающихся и (или) организации образовательной </a:t>
            </a:r>
            <a:r>
              <a:rPr lang="ru-RU" sz="1800" b="0" dirty="0" smtClean="0">
                <a:latin typeface="Georgia" pitchFamily="18" charset="0"/>
              </a:rPr>
              <a:t>деятельности;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solidFill>
                  <a:srgbClr val="0070C0"/>
                </a:solidFill>
                <a:latin typeface="Georgia" pitchFamily="18" charset="0"/>
              </a:rPr>
              <a:t>сведения </a:t>
            </a:r>
            <a:r>
              <a:rPr lang="ru-RU" sz="1800" dirty="0">
                <a:solidFill>
                  <a:srgbClr val="0070C0"/>
                </a:solidFill>
                <a:latin typeface="Georgia" pitchFamily="18" charset="0"/>
              </a:rPr>
              <a:t>об уровне образования </a:t>
            </a:r>
            <a:r>
              <a:rPr lang="ru-RU" sz="1800" b="0" dirty="0">
                <a:latin typeface="Georgia" pitchFamily="18" charset="0"/>
              </a:rPr>
              <a:t>(квалификации</a:t>
            </a:r>
            <a:r>
              <a:rPr lang="ru-RU" sz="1800" b="0" dirty="0" smtClean="0">
                <a:latin typeface="Georgia" pitchFamily="18" charset="0"/>
              </a:rPr>
              <a:t>);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solidFill>
                  <a:srgbClr val="0070C0"/>
                </a:solidFill>
                <a:latin typeface="Georgia" pitchFamily="18" charset="0"/>
              </a:rPr>
              <a:t>сведения </a:t>
            </a:r>
            <a:r>
              <a:rPr lang="ru-RU" sz="1800" dirty="0">
                <a:solidFill>
                  <a:srgbClr val="0070C0"/>
                </a:solidFill>
                <a:latin typeface="Georgia" pitchFamily="18" charset="0"/>
              </a:rPr>
              <a:t>о результатах </a:t>
            </a:r>
            <a:r>
              <a:rPr lang="ru-RU" sz="1800" dirty="0" err="1" smtClean="0">
                <a:solidFill>
                  <a:srgbClr val="0070C0"/>
                </a:solidFill>
                <a:latin typeface="Georgia" pitchFamily="18" charset="0"/>
              </a:rPr>
              <a:t>профдеятельности</a:t>
            </a:r>
            <a:r>
              <a:rPr lang="ru-RU" sz="1800" b="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1800" b="0" dirty="0" smtClean="0">
                <a:latin typeface="Georgia" pitchFamily="18" charset="0"/>
              </a:rPr>
              <a:t>с </a:t>
            </a:r>
            <a:r>
              <a:rPr lang="ru-RU" sz="1800" b="0" dirty="0">
                <a:latin typeface="Georgia" pitchFamily="18" charset="0"/>
              </a:rPr>
              <a:t>точки зрения результатов работы, перечисленных пунктами 35 и 36 (с учетом пункта 37) Порядка </a:t>
            </a:r>
            <a:r>
              <a:rPr lang="ru-RU" sz="1800" b="0" dirty="0" smtClean="0">
                <a:latin typeface="Georgia" pitchFamily="18" charset="0"/>
              </a:rPr>
              <a:t>аттестации;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solidFill>
                  <a:srgbClr val="0070C0"/>
                </a:solidFill>
                <a:latin typeface="Georgia" pitchFamily="18" charset="0"/>
              </a:rPr>
              <a:t>сведения </a:t>
            </a:r>
            <a:r>
              <a:rPr lang="ru-RU" sz="1800" b="0" dirty="0">
                <a:latin typeface="Georgia" pitchFamily="18" charset="0"/>
              </a:rPr>
              <a:t>об имеющихся квалификационных </a:t>
            </a:r>
            <a:r>
              <a:rPr lang="ru-RU" sz="1800" dirty="0" smtClean="0">
                <a:solidFill>
                  <a:srgbClr val="0070C0"/>
                </a:solidFill>
                <a:latin typeface="Georgia" pitchFamily="18" charset="0"/>
              </a:rPr>
              <a:t>категориях</a:t>
            </a:r>
            <a:r>
              <a:rPr lang="ru-RU" sz="1800" b="0" dirty="0" smtClean="0">
                <a:latin typeface="Georgia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solidFill>
                  <a:srgbClr val="0070C0"/>
                </a:solidFill>
                <a:latin typeface="Georgia" pitchFamily="18" charset="0"/>
              </a:rPr>
              <a:t>документы</a:t>
            </a:r>
            <a:r>
              <a:rPr lang="ru-RU" sz="1800" b="0" dirty="0">
                <a:latin typeface="Georgia" pitchFamily="18" charset="0"/>
              </a:rPr>
              <a:t>, подтверждающие сведения об изменении фамилии, имени, отчества </a:t>
            </a:r>
            <a:r>
              <a:rPr lang="ru-RU" sz="1800" dirty="0">
                <a:solidFill>
                  <a:srgbClr val="0070C0"/>
                </a:solidFill>
                <a:latin typeface="Georgia" pitchFamily="18" charset="0"/>
              </a:rPr>
              <a:t>(при необходимости)</a:t>
            </a:r>
            <a:r>
              <a:rPr lang="ru-RU" sz="1800" b="0" dirty="0">
                <a:solidFill>
                  <a:srgbClr val="0070C0"/>
                </a:solidFill>
                <a:latin typeface="Georgia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800" b="0" dirty="0" smtClean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5085184"/>
            <a:ext cx="70202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ВАЖНО! Подавать заявление на </a:t>
            </a:r>
            <a:r>
              <a:rPr lang="ru-RU" sz="2200" b="1" dirty="0" err="1" smtClean="0">
                <a:solidFill>
                  <a:schemeClr val="bg1"/>
                </a:solidFill>
                <a:latin typeface="Georgia" pitchFamily="18" charset="0"/>
              </a:rPr>
              <a:t>госуслугах</a:t>
            </a:r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 следует с первого шага. Не нужно использовать черновики, которые сохранились при предыдущих</a:t>
            </a:r>
          </a:p>
          <a:p>
            <a:pPr algn="r"/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попытках подать заявление.</a:t>
            </a:r>
            <a:endParaRPr lang="ru-RU" sz="22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Нормативная база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4176464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>
                <a:latin typeface="Georgia" pitchFamily="18" charset="0"/>
              </a:rPr>
              <a:t>Приказ Министерства просвещения Российской Федерации от 24.03.2023 </a:t>
            </a:r>
            <a:r>
              <a:rPr lang="ru-RU" sz="1800" b="0" dirty="0" smtClean="0">
                <a:latin typeface="Georgia" pitchFamily="18" charset="0"/>
              </a:rPr>
              <a:t>№196 «Об </a:t>
            </a:r>
            <a:r>
              <a:rPr lang="ru-RU" sz="1800" b="0" dirty="0">
                <a:latin typeface="Georgia" pitchFamily="18" charset="0"/>
              </a:rPr>
              <a:t>утверждении Порядка проведения аттестации педагогических </a:t>
            </a:r>
            <a:r>
              <a:rPr lang="ru-RU" sz="1800" b="0" dirty="0" smtClean="0">
                <a:latin typeface="Georgia" pitchFamily="18" charset="0"/>
              </a:rPr>
              <a:t>работников организаций</a:t>
            </a:r>
            <a:r>
              <a:rPr lang="ru-RU" sz="1800" b="0" dirty="0">
                <a:latin typeface="Georgia" pitchFamily="18" charset="0"/>
              </a:rPr>
              <a:t>, осуществляющих образовательную </a:t>
            </a:r>
            <a:r>
              <a:rPr lang="ru-RU" sz="1800" b="0" dirty="0" smtClean="0">
                <a:latin typeface="Georgia" pitchFamily="18" charset="0"/>
              </a:rPr>
              <a:t>деятельность»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>
                <a:latin typeface="Georgia" pitchFamily="18" charset="0"/>
              </a:rPr>
              <a:t>Приказ </a:t>
            </a:r>
            <a:r>
              <a:rPr lang="ru-RU" sz="1800" b="0" dirty="0" smtClean="0">
                <a:latin typeface="Georgia" pitchFamily="18" charset="0"/>
              </a:rPr>
              <a:t>Министерства </a:t>
            </a:r>
            <a:r>
              <a:rPr lang="ru-RU" sz="1800" b="0" dirty="0">
                <a:latin typeface="Georgia" pitchFamily="18" charset="0"/>
              </a:rPr>
              <a:t>образования и молодежной политики Свердловской области от 02.12.2022 № </a:t>
            </a:r>
            <a:r>
              <a:rPr lang="ru-RU" sz="1800" b="0" dirty="0" smtClean="0">
                <a:latin typeface="Georgia" pitchFamily="18" charset="0"/>
              </a:rPr>
              <a:t>1144-Д «Об </a:t>
            </a:r>
            <a:r>
              <a:rPr lang="ru-RU" sz="1800" b="0" dirty="0">
                <a:latin typeface="Georgia" pitchFamily="18" charset="0"/>
              </a:rPr>
              <a:t>утверждении Административного регламента предоставления Министерством образования и молодежной политики Свердловской области государственной услуги "Аттестация педагогических работников организаций, осуществляющих образовательную деятельность и находящихся в ведении Свердловской области, педагогических работников муниципальных и частных организаций, осуществляющих образовательную деятельность</a:t>
            </a:r>
            <a:r>
              <a:rPr lang="ru-RU" sz="1800" b="0" dirty="0" smtClean="0">
                <a:latin typeface="Georgia" pitchFamily="18" charset="0"/>
              </a:rPr>
              <a:t>"</a:t>
            </a:r>
            <a:r>
              <a:rPr lang="ru-RU" sz="1800" b="0" dirty="0">
                <a:latin typeface="Georgia" pitchFamily="18" charset="0"/>
              </a:rPr>
              <a:t>(с изменениями и дополнениями, внесенными 02.06.2023, 29.06.2023, 22.09.2023) </a:t>
            </a:r>
            <a:r>
              <a:rPr lang="ru-RU" sz="1800" b="0" dirty="0" smtClean="0">
                <a:latin typeface="Georgia" pitchFamily="18" charset="0"/>
              </a:rPr>
              <a:t>.</a:t>
            </a:r>
            <a:endParaRPr lang="ru-RU" sz="1800" b="0" dirty="0">
              <a:latin typeface="Georgia" pitchFamily="18" charset="0"/>
            </a:endParaRPr>
          </a:p>
          <a:p>
            <a:endParaRPr lang="ru-RU" b="0" dirty="0" smtClean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5229200"/>
            <a:ext cx="4788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latin typeface="Georgia" pitchFamily="18" charset="0"/>
              </a:rPr>
              <a:t>Основные документы Российской Федерации и Свердловской области для руководства в работе</a:t>
            </a:r>
            <a:endParaRPr lang="ru-RU" sz="22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91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99792" y="404664"/>
            <a:ext cx="6239022" cy="4104456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200" dirty="0" smtClean="0">
                <a:solidFill>
                  <a:schemeClr val="accent2"/>
                </a:solidFill>
                <a:latin typeface="Georgia" pitchFamily="18" charset="0"/>
              </a:rPr>
              <a:t>ВАЖНО!!!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200" b="0" dirty="0" smtClean="0">
                <a:latin typeface="Georgia" pitchFamily="18" charset="0"/>
              </a:rPr>
              <a:t>Электронные </a:t>
            </a:r>
            <a:r>
              <a:rPr lang="ru-RU" sz="2200" b="0" dirty="0">
                <a:latin typeface="Georgia" pitchFamily="18" charset="0"/>
              </a:rPr>
              <a:t>документы представляются в следующих форматах</a:t>
            </a:r>
            <a:r>
              <a:rPr lang="ru-RU" sz="2200" b="0" dirty="0" smtClean="0">
                <a:latin typeface="Georgia" pitchFamily="18" charset="0"/>
              </a:rPr>
              <a:t>:</a:t>
            </a:r>
          </a:p>
          <a:p>
            <a:pPr marL="0" indent="0" algn="just"/>
            <a:r>
              <a:rPr lang="ru-RU" sz="2000" b="0" dirty="0">
                <a:latin typeface="Georgia" pitchFamily="18" charset="0"/>
              </a:rPr>
              <a:t>1)	</a:t>
            </a:r>
            <a:r>
              <a:rPr lang="ru-RU" sz="2000" b="0" dirty="0" err="1">
                <a:latin typeface="Georgia" pitchFamily="18" charset="0"/>
              </a:rPr>
              <a:t>xml</a:t>
            </a:r>
            <a:r>
              <a:rPr lang="ru-RU" sz="2000" b="0" dirty="0">
                <a:latin typeface="Georgia" pitchFamily="18" charset="0"/>
              </a:rPr>
              <a:t> - для формализованных документов;</a:t>
            </a:r>
          </a:p>
          <a:p>
            <a:pPr marL="0" indent="0" algn="just"/>
            <a:r>
              <a:rPr lang="ru-RU" sz="2000" b="0" dirty="0">
                <a:latin typeface="Georgia" pitchFamily="18" charset="0"/>
              </a:rPr>
              <a:t>2)	</a:t>
            </a:r>
            <a:r>
              <a:rPr lang="ru-RU" sz="2000" b="0" dirty="0" err="1">
                <a:latin typeface="Georgia" pitchFamily="18" charset="0"/>
              </a:rPr>
              <a:t>doc</a:t>
            </a:r>
            <a:r>
              <a:rPr lang="ru-RU" sz="2000" b="0" dirty="0">
                <a:latin typeface="Georgia" pitchFamily="18" charset="0"/>
              </a:rPr>
              <a:t>, </a:t>
            </a:r>
            <a:r>
              <a:rPr lang="ru-RU" sz="2000" b="0" dirty="0" err="1">
                <a:latin typeface="Georgia" pitchFamily="18" charset="0"/>
              </a:rPr>
              <a:t>docx</a:t>
            </a:r>
            <a:r>
              <a:rPr lang="ru-RU" sz="2000" b="0" dirty="0">
                <a:latin typeface="Georgia" pitchFamily="18" charset="0"/>
              </a:rPr>
              <a:t>, </a:t>
            </a:r>
            <a:r>
              <a:rPr lang="ru-RU" sz="2000" b="0" dirty="0" err="1">
                <a:latin typeface="Georgia" pitchFamily="18" charset="0"/>
              </a:rPr>
              <a:t>odt</a:t>
            </a:r>
            <a:r>
              <a:rPr lang="ru-RU" sz="2000" b="0" dirty="0">
                <a:latin typeface="Georgia" pitchFamily="18" charset="0"/>
              </a:rPr>
              <a:t> - для документов с текстовым содержанием, не включающим формулы;</a:t>
            </a:r>
          </a:p>
          <a:p>
            <a:pPr marL="0" indent="0" algn="just"/>
            <a:r>
              <a:rPr lang="ru-RU" sz="2000" b="0" dirty="0">
                <a:latin typeface="Georgia" pitchFamily="18" charset="0"/>
              </a:rPr>
              <a:t>3)	</a:t>
            </a:r>
            <a:r>
              <a:rPr lang="ru-RU" sz="2000" b="0" dirty="0" err="1">
                <a:latin typeface="Georgia" pitchFamily="18" charset="0"/>
              </a:rPr>
              <a:t>xls</a:t>
            </a:r>
            <a:r>
              <a:rPr lang="ru-RU" sz="2000" b="0" dirty="0">
                <a:latin typeface="Georgia" pitchFamily="18" charset="0"/>
              </a:rPr>
              <a:t>, </a:t>
            </a:r>
            <a:r>
              <a:rPr lang="ru-RU" sz="2000" b="0" dirty="0" err="1">
                <a:latin typeface="Georgia" pitchFamily="18" charset="0"/>
              </a:rPr>
              <a:t>xlsx</a:t>
            </a:r>
            <a:r>
              <a:rPr lang="ru-RU" sz="2000" b="0" dirty="0">
                <a:latin typeface="Georgia" pitchFamily="18" charset="0"/>
              </a:rPr>
              <a:t>, </a:t>
            </a:r>
            <a:r>
              <a:rPr lang="ru-RU" sz="2000" b="0" dirty="0" err="1">
                <a:latin typeface="Georgia" pitchFamily="18" charset="0"/>
              </a:rPr>
              <a:t>ods</a:t>
            </a:r>
            <a:r>
              <a:rPr lang="ru-RU" sz="2000" b="0" dirty="0">
                <a:latin typeface="Georgia" pitchFamily="18" charset="0"/>
              </a:rPr>
              <a:t> - для документов, содержащих расчеты;</a:t>
            </a:r>
          </a:p>
          <a:p>
            <a:pPr marL="0" indent="0" algn="just"/>
            <a:r>
              <a:rPr lang="ru-RU" sz="2000" b="0" dirty="0">
                <a:latin typeface="Georgia" pitchFamily="18" charset="0"/>
              </a:rPr>
              <a:t>4)	</a:t>
            </a:r>
            <a:r>
              <a:rPr lang="ru-RU" sz="2000" b="0" dirty="0" err="1">
                <a:latin typeface="Georgia" pitchFamily="18" charset="0"/>
              </a:rPr>
              <a:t>pdf</a:t>
            </a:r>
            <a:r>
              <a:rPr lang="ru-RU" sz="2000" b="0" dirty="0">
                <a:latin typeface="Georgia" pitchFamily="18" charset="0"/>
              </a:rPr>
              <a:t>, </a:t>
            </a:r>
            <a:r>
              <a:rPr lang="ru-RU" sz="2000" b="0" dirty="0" err="1">
                <a:latin typeface="Georgia" pitchFamily="18" charset="0"/>
              </a:rPr>
              <a:t>jpg</a:t>
            </a:r>
            <a:r>
              <a:rPr lang="ru-RU" sz="2000" b="0" dirty="0">
                <a:latin typeface="Georgia" pitchFamily="18" charset="0"/>
              </a:rPr>
              <a:t>, </a:t>
            </a:r>
            <a:r>
              <a:rPr lang="ru-RU" sz="2000" b="0" dirty="0" err="1">
                <a:latin typeface="Georgia" pitchFamily="18" charset="0"/>
              </a:rPr>
              <a:t>jpeg</a:t>
            </a:r>
            <a:r>
              <a:rPr lang="ru-RU" sz="2000" b="0" dirty="0">
                <a:latin typeface="Georgia" pitchFamily="18" charset="0"/>
              </a:rPr>
              <a:t> - для документов с текстовым содержанием, в том числе включающих формулы и (или) графические изображения, а также документов с графическим содержанием.</a:t>
            </a:r>
          </a:p>
          <a:p>
            <a:pPr marL="0" indent="0" algn="just"/>
            <a:endParaRPr lang="ru-RU" sz="2200" b="0" dirty="0" smtClean="0"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4212" r="5713" b="5256"/>
          <a:stretch/>
        </p:blipFill>
        <p:spPr bwMode="auto">
          <a:xfrm>
            <a:off x="125730" y="228600"/>
            <a:ext cx="2386116" cy="24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4961" y="5157192"/>
            <a:ext cx="5687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П. 96 Административного регламента, утвержденного Приказом Министерства образования и молодежной политики Свердловской области от 01.12.2022г. № 1144-Д</a:t>
            </a:r>
            <a:endParaRPr lang="ru-RU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32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4104456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200" dirty="0" smtClean="0">
                <a:solidFill>
                  <a:schemeClr val="accent2"/>
                </a:solidFill>
                <a:latin typeface="Georgia" pitchFamily="18" charset="0"/>
              </a:rPr>
              <a:t>ВАЖНО!!!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200" b="0" dirty="0">
                <a:latin typeface="Georgia" pitchFamily="18" charset="0"/>
              </a:rPr>
              <a:t>Электронные документы должны обеспечивать:</a:t>
            </a:r>
          </a:p>
          <a:p>
            <a:pPr marL="0" indent="0" algn="just"/>
            <a:r>
              <a:rPr lang="ru-RU" sz="2200" b="0" dirty="0">
                <a:latin typeface="Georgia" pitchFamily="18" charset="0"/>
              </a:rPr>
              <a:t>1)	возможность идентифицировать документ и количество листов в документе;</a:t>
            </a:r>
          </a:p>
          <a:p>
            <a:pPr marL="0" indent="0" algn="just"/>
            <a:r>
              <a:rPr lang="ru-RU" sz="2200" b="0" dirty="0">
                <a:latin typeface="Georgia" pitchFamily="18" charset="0"/>
              </a:rPr>
              <a:t>2)	для документов, содержащих структурированные по частям, главам, разделам (подразделам) данные и закладки, обеспечивающие переходы по оглавлению и (или) к содержащимся в тексте рисункам и таблицам.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200" b="0" dirty="0" smtClean="0">
                <a:latin typeface="Georgia" pitchFamily="18" charset="0"/>
              </a:rPr>
              <a:t>Документы</a:t>
            </a:r>
            <a:r>
              <a:rPr lang="ru-RU" sz="2200" b="0" dirty="0">
                <a:latin typeface="Georgia" pitchFamily="18" charset="0"/>
              </a:rPr>
              <a:t>, подлежащие представлению в форматах </a:t>
            </a:r>
            <a:r>
              <a:rPr lang="ru-RU" sz="2200" b="0" dirty="0" err="1">
                <a:latin typeface="Georgia" pitchFamily="18" charset="0"/>
              </a:rPr>
              <a:t>xls</a:t>
            </a:r>
            <a:r>
              <a:rPr lang="ru-RU" sz="2200" b="0" dirty="0">
                <a:latin typeface="Georgia" pitchFamily="18" charset="0"/>
              </a:rPr>
              <a:t>, </a:t>
            </a:r>
            <a:r>
              <a:rPr lang="ru-RU" sz="2200" b="0" dirty="0" err="1">
                <a:latin typeface="Georgia" pitchFamily="18" charset="0"/>
              </a:rPr>
              <a:t>xlsx</a:t>
            </a:r>
            <a:r>
              <a:rPr lang="ru-RU" sz="2200" b="0" dirty="0">
                <a:latin typeface="Georgia" pitchFamily="18" charset="0"/>
              </a:rPr>
              <a:t> или </a:t>
            </a:r>
            <a:r>
              <a:rPr lang="ru-RU" sz="2200" b="0" dirty="0" err="1">
                <a:latin typeface="Georgia" pitchFamily="18" charset="0"/>
              </a:rPr>
              <a:t>ods</a:t>
            </a:r>
            <a:r>
              <a:rPr lang="ru-RU" sz="2200" b="0" dirty="0">
                <a:latin typeface="Georgia" pitchFamily="18" charset="0"/>
              </a:rPr>
              <a:t>, формируются в виде отдельного электронного документа</a:t>
            </a:r>
            <a:r>
              <a:rPr lang="ru-RU" sz="2200" b="0" dirty="0" smtClean="0">
                <a:latin typeface="Georgia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200" b="0" dirty="0" smtClean="0">
                <a:latin typeface="Georgia" pitchFamily="18" charset="0"/>
              </a:rPr>
              <a:t>Недопустимо </a:t>
            </a:r>
            <a:r>
              <a:rPr lang="ru-RU" sz="2200" b="0" dirty="0">
                <a:latin typeface="Georgia" pitchFamily="18" charset="0"/>
              </a:rPr>
              <a:t>размещение фотографий детей</a:t>
            </a:r>
          </a:p>
          <a:p>
            <a:pPr marL="0" indent="0" algn="just"/>
            <a:endParaRPr lang="ru-RU" sz="2200" b="0" dirty="0" smtClean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4961" y="5157192"/>
            <a:ext cx="5687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П. 97, 98 Административного регламента, утвержденного Приказом Министерства образования и молодежной политики Свердловской области от 01.12.2022г. № 1144-Д</a:t>
            </a:r>
            <a:endParaRPr lang="ru-RU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71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54864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информационно-аналитические справки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428" y="1052736"/>
            <a:ext cx="8568952" cy="3960440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 smtClean="0">
                <a:latin typeface="Georgia" pitchFamily="18" charset="0"/>
              </a:rPr>
              <a:t>мониторинг </a:t>
            </a:r>
            <a:r>
              <a:rPr lang="ru-RU" sz="1800" b="0" dirty="0">
                <a:latin typeface="Georgia" pitchFamily="18" charset="0"/>
              </a:rPr>
              <a:t>освоения обучающимися образовательных программ представлен по итогам одного учебного года, то есть отсутствует возможность отследить динамику образовательных результатов;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 smtClean="0">
                <a:latin typeface="Georgia" pitchFamily="18" charset="0"/>
              </a:rPr>
              <a:t>отсутствует </a:t>
            </a:r>
            <a:r>
              <a:rPr lang="ru-RU" sz="1800" b="0" dirty="0">
                <a:latin typeface="Georgia" pitchFamily="18" charset="0"/>
              </a:rPr>
              <a:t>информация об уровне и системности участия обучающихся/ воспитанников педагога в мероприятиях;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 smtClean="0">
                <a:latin typeface="Georgia" pitchFamily="18" charset="0"/>
              </a:rPr>
              <a:t>отсутствует </a:t>
            </a:r>
            <a:r>
              <a:rPr lang="ru-RU" sz="1800" b="0" dirty="0">
                <a:latin typeface="Georgia" pitchFamily="18" charset="0"/>
              </a:rPr>
              <a:t>информация о продуктивности использования ИКТ, цифровых/электронных образовательных ресурсов или разработанного и внедренного </a:t>
            </a:r>
            <a:r>
              <a:rPr lang="ru-RU" sz="1800" b="0" dirty="0" err="1">
                <a:latin typeface="Georgia" pitchFamily="18" charset="0"/>
              </a:rPr>
              <a:t>аттестующимся</a:t>
            </a:r>
            <a:r>
              <a:rPr lang="ru-RU" sz="1800" b="0" dirty="0">
                <a:latin typeface="Georgia" pitchFamily="18" charset="0"/>
              </a:rPr>
              <a:t> педагогом программно-методического продукта;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 smtClean="0">
                <a:latin typeface="Georgia" pitchFamily="18" charset="0"/>
              </a:rPr>
              <a:t>не </a:t>
            </a:r>
            <a:r>
              <a:rPr lang="ru-RU" sz="1800" b="0" dirty="0">
                <a:latin typeface="Georgia" pitchFamily="18" charset="0"/>
              </a:rPr>
              <a:t>указана информация о роли участия педагога в различных мероприятиях (участник, докладчик и т.д.);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 smtClean="0">
                <a:latin typeface="Georgia" pitchFamily="18" charset="0"/>
              </a:rPr>
              <a:t>информация </a:t>
            </a:r>
            <a:r>
              <a:rPr lang="ru-RU" sz="1800" b="0" dirty="0">
                <a:latin typeface="Georgia" pitchFamily="18" charset="0"/>
              </a:rPr>
              <a:t>об участии педагога в конкурсах профессионального мастерства не подтверждена соответствующими документами (дипломы, приказы, сертификаты и т.д.);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 smtClean="0">
                <a:latin typeface="Georgia" pitchFamily="18" charset="0"/>
              </a:rPr>
              <a:t>ссылки</a:t>
            </a:r>
            <a:r>
              <a:rPr lang="ru-RU" sz="1800" b="0" dirty="0">
                <a:latin typeface="Georgia" pitchFamily="18" charset="0"/>
              </a:rPr>
              <a:t>, указанные в информационно-аналитических справках не активны, либо открывают пустые страницы сайтов образовательных организаций, либо отсутствует доступ к облачному хранилищу </a:t>
            </a:r>
            <a:r>
              <a:rPr lang="ru-RU" sz="1800" b="0" dirty="0" smtClean="0">
                <a:latin typeface="Georgia" pitchFamily="18" charset="0"/>
              </a:rPr>
              <a:t>данных.</a:t>
            </a:r>
            <a:endParaRPr lang="ru-RU" sz="1800" b="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5228" y="5085184"/>
            <a:ext cx="5940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АК фиксирует: информационно-аналитические 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справки о результатах профессиональной деятельности, размещаемые 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ОО 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в КАИС «Аттестация» подготовлены формально </a:t>
            </a:r>
          </a:p>
        </p:txBody>
      </p:sp>
    </p:spTree>
    <p:extLst>
      <p:ext uri="{BB962C8B-B14F-4D97-AF65-F5344CB8AC3E}">
        <p14:creationId xmlns:p14="http://schemas.microsoft.com/office/powerpoint/2010/main" val="1319421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20940" cy="54864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информационно-аналитические справки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428" y="1340768"/>
            <a:ext cx="8568952" cy="3672408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>
                <a:latin typeface="Georgia" pitchFamily="18" charset="0"/>
              </a:rPr>
              <a:t>аттестационной комиссией выявлены случаи, когда информационно-аналитическая справка работодателя подготовлена самим </a:t>
            </a:r>
            <a:r>
              <a:rPr lang="ru-RU" sz="1800" b="0" dirty="0" err="1">
                <a:latin typeface="Georgia" pitchFamily="18" charset="0"/>
              </a:rPr>
              <a:t>аттестующимся</a:t>
            </a:r>
            <a:r>
              <a:rPr lang="ru-RU" sz="1800" b="0" dirty="0">
                <a:latin typeface="Georgia" pitchFamily="18" charset="0"/>
              </a:rPr>
              <a:t> педагогом, либо справка представлена не в соответствии с предлагаемой формой и не содержит необходимых сведений с точки зрения результатов работы, перечисленных пунктами 35 и 36 (с учетом пункта 37) Порядка аттестации.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>
                <a:latin typeface="Georgia" pitchFamily="18" charset="0"/>
              </a:rPr>
              <a:t>Таким образом, у специалистов, осуществляющих всесторонний анализ результатов профессиональной деятельности </a:t>
            </a:r>
            <a:r>
              <a:rPr lang="ru-RU" sz="1800" b="0" dirty="0" err="1">
                <a:latin typeface="Georgia" pitchFamily="18" charset="0"/>
              </a:rPr>
              <a:t>аттестующихся</a:t>
            </a:r>
            <a:r>
              <a:rPr lang="ru-RU" sz="1800" b="0" dirty="0">
                <a:latin typeface="Georgia" pitchFamily="18" charset="0"/>
              </a:rPr>
              <a:t> педагогов, и членов аттестационной комиссии отсутствует возможность в полном объеме провести оценку профессиональной деятельности педагогических работников.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5228" y="5085184"/>
            <a:ext cx="5940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АК фиксирует: информационно-аналитические 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справки о результатах профессиональной деятельности, размещаемые 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ОО 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в КАИС «Аттестация» подготовлены формально </a:t>
            </a:r>
          </a:p>
        </p:txBody>
      </p:sp>
    </p:spTree>
    <p:extLst>
      <p:ext uri="{BB962C8B-B14F-4D97-AF65-F5344CB8AC3E}">
        <p14:creationId xmlns:p14="http://schemas.microsoft.com/office/powerpoint/2010/main" val="665964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54864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Руководителям ОО: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3960440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1800" b="0" dirty="0">
                <a:latin typeface="Georgia" pitchFamily="18" charset="0"/>
              </a:rPr>
              <a:t>В условиях введения нового Порядка аттестации и проведения аттестации педагогов (в части подачи заявлений, оценки результатов, принятия решений) в электронном формате с использованием </a:t>
            </a:r>
            <a:r>
              <a:rPr lang="ru-RU" sz="1800" b="0" dirty="0" smtClean="0">
                <a:latin typeface="Georgia" pitchFamily="18" charset="0"/>
              </a:rPr>
              <a:t>ЕПГУ:</a:t>
            </a:r>
            <a:endParaRPr lang="ru-RU" sz="1800" b="0" dirty="0"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 smtClean="0">
                <a:latin typeface="Georgia" pitchFamily="18" charset="0"/>
              </a:rPr>
              <a:t>при </a:t>
            </a:r>
            <a:r>
              <a:rPr lang="ru-RU" sz="1800" b="0" dirty="0">
                <a:latin typeface="Georgia" pitchFamily="18" charset="0"/>
              </a:rPr>
              <a:t>подготовке информационно-аналитической справки обеспечить предоставление полной и объективной информации о результатах профессиональной деятельности педагога;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>
                <a:latin typeface="Georgia" pitchFamily="18" charset="0"/>
              </a:rPr>
              <a:t>за 6 месяцев до подачи заявления на аттестацию разобрать с педагогом лист оценки по критериям и показателям относительно его педагогической </a:t>
            </a:r>
            <a:r>
              <a:rPr lang="ru-RU" sz="1800" b="0" dirty="0" smtClean="0">
                <a:latin typeface="Georgia" pitchFamily="18" charset="0"/>
              </a:rPr>
              <a:t>деятельности;</a:t>
            </a:r>
            <a:endParaRPr lang="ru-RU" sz="1800" b="0" dirty="0"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 smtClean="0">
                <a:latin typeface="Georgia" pitchFamily="18" charset="0"/>
              </a:rPr>
              <a:t>провести </a:t>
            </a:r>
            <a:r>
              <a:rPr lang="ru-RU" sz="1800" b="0" dirty="0">
                <a:latin typeface="Georgia" pitchFamily="18" charset="0"/>
              </a:rPr>
              <a:t>мероприятия, направленные на повышение качества подготовки педагогов к аттестации и повышение информационной культуры участников аттестационных </a:t>
            </a:r>
            <a:r>
              <a:rPr lang="ru-RU" sz="1800" b="0" dirty="0" smtClean="0">
                <a:latin typeface="Georgia" pitchFamily="18" charset="0"/>
              </a:rPr>
              <a:t>процедур.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5228" y="5229200"/>
            <a:ext cx="5940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Рекомендации 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Министерства образования Свердловской 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области, аттестационной комиссии и Управления образования </a:t>
            </a:r>
            <a:r>
              <a:rPr lang="ru-RU" sz="2000" b="1" dirty="0" err="1" smtClean="0">
                <a:solidFill>
                  <a:schemeClr val="bg1"/>
                </a:solidFill>
                <a:latin typeface="Georgia" pitchFamily="18" charset="0"/>
              </a:rPr>
              <a:t>го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 Красноуральск</a:t>
            </a:r>
            <a:endParaRPr lang="ru-RU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49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54864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Педагогическим работникам ОО: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3960440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1800" b="0" dirty="0">
                <a:latin typeface="Georgia" pitchFamily="18" charset="0"/>
              </a:rPr>
              <a:t>В условиях введения нового Порядка аттестации и проведения аттестации педагогов (в части подачи заявлений, оценки результатов, принятия решений) в электронном формате с использованием </a:t>
            </a:r>
            <a:r>
              <a:rPr lang="ru-RU" sz="1800" b="0" dirty="0" smtClean="0">
                <a:latin typeface="Georgia" pitchFamily="18" charset="0"/>
              </a:rPr>
              <a:t>ЕПГУ при </a:t>
            </a:r>
            <a:r>
              <a:rPr lang="ru-RU" sz="1800" b="0" dirty="0">
                <a:latin typeface="Georgia" pitchFamily="18" charset="0"/>
              </a:rPr>
              <a:t>обращении за получением </a:t>
            </a:r>
            <a:r>
              <a:rPr lang="ru-RU" sz="1800" b="0" dirty="0" err="1" smtClean="0">
                <a:latin typeface="Georgia" pitchFamily="18" charset="0"/>
              </a:rPr>
              <a:t>госуслуги</a:t>
            </a:r>
            <a:r>
              <a:rPr lang="ru-RU" sz="1800" b="0" dirty="0" smtClean="0">
                <a:latin typeface="Georgia" pitchFamily="18" charset="0"/>
              </a:rPr>
              <a:t>: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 smtClean="0">
                <a:latin typeface="Georgia" pitchFamily="18" charset="0"/>
              </a:rPr>
              <a:t>ознакомиться </a:t>
            </a:r>
            <a:r>
              <a:rPr lang="ru-RU" sz="1800" b="0" dirty="0">
                <a:latin typeface="Georgia" pitchFamily="18" charset="0"/>
              </a:rPr>
              <a:t>с информацией о порядке предоставления </a:t>
            </a:r>
            <a:r>
              <a:rPr lang="ru-RU" sz="1800" b="0" dirty="0" err="1" smtClean="0">
                <a:latin typeface="Georgia" pitchFamily="18" charset="0"/>
              </a:rPr>
              <a:t>госуслуги</a:t>
            </a:r>
            <a:r>
              <a:rPr lang="ru-RU" sz="1800" b="0" dirty="0" smtClean="0">
                <a:latin typeface="Georgia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 smtClean="0">
                <a:latin typeface="Georgia" pitchFamily="18" charset="0"/>
              </a:rPr>
              <a:t>ознакомиться с </a:t>
            </a:r>
            <a:r>
              <a:rPr lang="ru-RU" sz="1800" b="0" dirty="0">
                <a:latin typeface="Georgia" pitchFamily="18" charset="0"/>
              </a:rPr>
              <a:t>критериями оценки для установления квалификационной </a:t>
            </a:r>
            <a:r>
              <a:rPr lang="ru-RU" sz="1800" b="0" dirty="0" smtClean="0">
                <a:latin typeface="Georgia" pitchFamily="18" charset="0"/>
              </a:rPr>
              <a:t>категории, утвержденными </a:t>
            </a:r>
            <a:r>
              <a:rPr lang="ru-RU" sz="1800" b="0" dirty="0">
                <a:latin typeface="Georgia" pitchFamily="18" charset="0"/>
              </a:rPr>
              <a:t>Порядком </a:t>
            </a:r>
            <a:r>
              <a:rPr lang="ru-RU" sz="1800" b="0" dirty="0" smtClean="0">
                <a:latin typeface="Georgia" pitchFamily="18" charset="0"/>
              </a:rPr>
              <a:t>аттестации;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 smtClean="0">
                <a:latin typeface="Georgia" pitchFamily="18" charset="0"/>
              </a:rPr>
              <a:t>повышать свой профессионализм и мастерство посредством курсов повышения квалификации, участия в профессиональных конкурсах, педагогических форумах, методических объединениях, осуществлять взаимодействие с семьей, сопровождение обучающихся / воспитанников в части подготовки к конкурсам, олимпиадам и т.д.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5228" y="5229200"/>
            <a:ext cx="5940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Рекомендации </a:t>
            </a:r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Министерства образования Свердловской 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области, аттестационной комиссии и Управления образования </a:t>
            </a:r>
            <a:r>
              <a:rPr lang="ru-RU" sz="2000" b="1" dirty="0" err="1" smtClean="0">
                <a:solidFill>
                  <a:schemeClr val="bg1"/>
                </a:solidFill>
                <a:latin typeface="Georgia" pitchFamily="18" charset="0"/>
              </a:rPr>
              <a:t>го</a:t>
            </a: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 Красноуральск</a:t>
            </a:r>
            <a:endParaRPr lang="ru-RU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89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54864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Информация о порядке предоставления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госуслуги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3960440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200" b="0" dirty="0">
                <a:latin typeface="Georgia" pitchFamily="18" charset="0"/>
              </a:rPr>
              <a:t>Информация о порядке предоставления </a:t>
            </a:r>
            <a:r>
              <a:rPr lang="ru-RU" sz="2200" b="0" dirty="0" err="1">
                <a:latin typeface="Georgia" pitchFamily="18" charset="0"/>
              </a:rPr>
              <a:t>госуслуги</a:t>
            </a:r>
            <a:r>
              <a:rPr lang="ru-RU" sz="2200" b="0" dirty="0">
                <a:latin typeface="Georgia" pitchFamily="18" charset="0"/>
              </a:rPr>
              <a:t> размещена: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200" b="0" dirty="0" smtClean="0">
                <a:latin typeface="Georgia" pitchFamily="18" charset="0"/>
              </a:rPr>
              <a:t>на </a:t>
            </a:r>
            <a:r>
              <a:rPr lang="ru-RU" sz="2200" b="0" dirty="0">
                <a:latin typeface="Georgia" pitchFamily="18" charset="0"/>
              </a:rPr>
              <a:t>официальном сайте Министерства образования в сети «Интернет»: </a:t>
            </a:r>
            <a:r>
              <a:rPr lang="ru-RU" sz="2200" dirty="0">
                <a:solidFill>
                  <a:srgbClr val="0070C0"/>
                </a:solidFill>
                <a:latin typeface="Georgia" pitchFamily="18" charset="0"/>
              </a:rPr>
              <a:t>minobraz.egov66.ru</a:t>
            </a:r>
            <a:r>
              <a:rPr lang="ru-RU" sz="2200" b="0" dirty="0">
                <a:latin typeface="Georgia" pitchFamily="18" charset="0"/>
              </a:rPr>
              <a:t> в разделе «Деятельность», подразделе «Аттестация педагогических	и	руководящих	работников»</a:t>
            </a:r>
          </a:p>
          <a:p>
            <a:pPr marL="0" indent="263525" algn="just"/>
            <a:r>
              <a:rPr lang="ru-RU" sz="2200" b="0" dirty="0">
                <a:latin typeface="Georgia" pitchFamily="18" charset="0"/>
              </a:rPr>
              <a:t>(</a:t>
            </a:r>
            <a:r>
              <a:rPr lang="ru-RU" sz="2200" dirty="0">
                <a:solidFill>
                  <a:schemeClr val="accent2"/>
                </a:solidFill>
                <a:latin typeface="Georgia" pitchFamily="18" charset="0"/>
              </a:rPr>
              <a:t>https://minobraz.egov66.ru/site/section?id=185</a:t>
            </a:r>
            <a:r>
              <a:rPr lang="ru-RU" sz="2200" b="0" dirty="0" smtClean="0">
                <a:latin typeface="Georgia" pitchFamily="18" charset="0"/>
              </a:rPr>
              <a:t>);</a:t>
            </a:r>
            <a:endParaRPr lang="ru-RU" sz="2200" b="0" dirty="0"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200" b="0" dirty="0" smtClean="0">
                <a:latin typeface="Georgia" pitchFamily="18" charset="0"/>
              </a:rPr>
              <a:t>на </a:t>
            </a:r>
            <a:r>
              <a:rPr lang="ru-RU" sz="2200" b="0" dirty="0">
                <a:latin typeface="Georgia" pitchFamily="18" charset="0"/>
              </a:rPr>
              <a:t>официальном сайте ГАОУ ДПО СО «Институт развития образования», раздел «Аттестация педагогических работников» (</a:t>
            </a:r>
            <a:r>
              <a:rPr lang="ru-RU" sz="2200" dirty="0">
                <a:solidFill>
                  <a:schemeClr val="accent2"/>
                </a:solidFill>
                <a:latin typeface="Georgia" pitchFamily="18" charset="0"/>
              </a:rPr>
              <a:t>https://www.irro.ru/structure/65/</a:t>
            </a:r>
            <a:r>
              <a:rPr lang="ru-RU" sz="2200" b="0" dirty="0">
                <a:latin typeface="Georgia" pitchFamily="18" charset="0"/>
              </a:rPr>
              <a:t>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7640" y="5301208"/>
            <a:ext cx="4583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Используйте только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ОФИЦИАЛЬНЫЕ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ресурсы!</a:t>
            </a:r>
            <a:endParaRPr lang="ru-RU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4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16265" y="329973"/>
            <a:ext cx="2497573" cy="23208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65760"/>
            <a:ext cx="2520280" cy="212713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Алгоритм заявителя (педагога) при аттестации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6196" y="5085184"/>
            <a:ext cx="7128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Результат предоставления </a:t>
            </a:r>
            <a:r>
              <a:rPr lang="ru-RU" b="1" dirty="0" err="1" smtClean="0">
                <a:solidFill>
                  <a:schemeClr val="bg1"/>
                </a:solidFill>
                <a:latin typeface="Georgia" pitchFamily="18" charset="0"/>
              </a:rPr>
              <a:t>госуслуги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направляется заявителю в форме электронного документа, подписанного усиленной квалифицированной подписью уполномоченного должностного лица </a:t>
            </a:r>
            <a:r>
              <a:rPr lang="ru-RU" b="1" dirty="0" err="1" smtClean="0">
                <a:solidFill>
                  <a:schemeClr val="bg1"/>
                </a:solidFill>
                <a:latin typeface="Georgia" pitchFamily="18" charset="0"/>
              </a:rPr>
              <a:t>МОиМП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 СО, </a:t>
            </a:r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посредством ЕПГУ, либо на электронную почту заявителя, указанную в заявлении.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r="23474"/>
          <a:stretch/>
        </p:blipFill>
        <p:spPr bwMode="auto">
          <a:xfrm>
            <a:off x="107504" y="116632"/>
            <a:ext cx="1508761" cy="25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740717" y="317577"/>
            <a:ext cx="4067944" cy="2320876"/>
          </a:xfrm>
          <a:prstGeom prst="roundRect">
            <a:avLst/>
          </a:prstGeom>
          <a:solidFill>
            <a:srgbClr val="5599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5021796" y="476672"/>
            <a:ext cx="3456384" cy="5760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Государственные награды, почетные звания, ведомственные знаки отличия / призеры конкурсов профессионального мастерства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975661" y="1189983"/>
            <a:ext cx="1512168" cy="28803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5599B7"/>
                </a:solidFill>
                <a:latin typeface="Georgia" pitchFamily="18" charset="0"/>
              </a:rPr>
              <a:t>1 КК или ВК</a:t>
            </a:r>
            <a:endParaRPr lang="ru-RU" sz="1600" dirty="0">
              <a:solidFill>
                <a:srgbClr val="5599B7"/>
              </a:solidFill>
              <a:latin typeface="Georgia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729389" y="1052736"/>
            <a:ext cx="0" cy="1372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с одним скругленным углом 21"/>
          <p:cNvSpPr/>
          <p:nvPr/>
        </p:nvSpPr>
        <p:spPr>
          <a:xfrm>
            <a:off x="5046497" y="1567550"/>
            <a:ext cx="3456384" cy="28803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ВКК + ходатайство работодателя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073015" y="1988840"/>
            <a:ext cx="1656373" cy="50405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5599B7"/>
                </a:solidFill>
                <a:latin typeface="Georgia" pitchFamily="18" charset="0"/>
              </a:rPr>
              <a:t>Педагог-методист</a:t>
            </a:r>
          </a:p>
          <a:p>
            <a:pPr algn="ctr"/>
            <a:r>
              <a:rPr lang="ru-RU" sz="1200" dirty="0" smtClean="0">
                <a:solidFill>
                  <a:srgbClr val="5599B7"/>
                </a:solidFill>
                <a:latin typeface="Georgia" pitchFamily="18" charset="0"/>
              </a:rPr>
              <a:t>П. 50 Порядка</a:t>
            </a:r>
            <a:endParaRPr lang="ru-RU" sz="1200" dirty="0">
              <a:solidFill>
                <a:srgbClr val="5599B7"/>
              </a:solidFill>
              <a:latin typeface="Georgia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6847292" y="1988840"/>
            <a:ext cx="1656373" cy="50405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5599B7"/>
                </a:solidFill>
                <a:latin typeface="Georgia" pitchFamily="18" charset="0"/>
              </a:rPr>
              <a:t>Педагог-наставник</a:t>
            </a:r>
          </a:p>
          <a:p>
            <a:pPr algn="ctr"/>
            <a:r>
              <a:rPr lang="ru-RU" sz="1200" dirty="0" smtClean="0">
                <a:solidFill>
                  <a:srgbClr val="5599B7"/>
                </a:solidFill>
                <a:latin typeface="Georgia" pitchFamily="18" charset="0"/>
              </a:rPr>
              <a:t>П. 51 Порядка</a:t>
            </a:r>
            <a:endParaRPr lang="ru-RU" sz="1200" dirty="0">
              <a:solidFill>
                <a:srgbClr val="5599B7"/>
              </a:solidFill>
              <a:latin typeface="Georgia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899111" y="1851593"/>
            <a:ext cx="0" cy="1372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664761" y="1865895"/>
            <a:ext cx="0" cy="1372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107504" y="2833276"/>
            <a:ext cx="1800200" cy="288032"/>
          </a:xfrm>
          <a:prstGeom prst="round2Diag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Нет КК или СЗД</a:t>
            </a:r>
            <a:endParaRPr lang="ru-RU" sz="1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3779912" y="2842596"/>
            <a:ext cx="1800200" cy="288032"/>
          </a:xfrm>
          <a:prstGeom prst="round2Diag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1КК или ВКК</a:t>
            </a:r>
            <a:endParaRPr lang="ru-RU" sz="1600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616265" y="2240868"/>
            <a:ext cx="0" cy="5924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113838" y="2240868"/>
            <a:ext cx="0" cy="5924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113838" y="764704"/>
            <a:ext cx="90795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113838" y="1711566"/>
            <a:ext cx="90795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113335" y="3248248"/>
            <a:ext cx="1794369" cy="50405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5599B7"/>
                </a:solidFill>
                <a:latin typeface="Georgia" pitchFamily="18" charset="0"/>
              </a:rPr>
              <a:t>1КК</a:t>
            </a:r>
          </a:p>
          <a:p>
            <a:pPr algn="ctr"/>
            <a:r>
              <a:rPr lang="ru-RU" sz="1200" dirty="0" smtClean="0">
                <a:solidFill>
                  <a:srgbClr val="5599B7"/>
                </a:solidFill>
                <a:latin typeface="Georgia" pitchFamily="18" charset="0"/>
              </a:rPr>
              <a:t>П. 35 Порядка</a:t>
            </a:r>
            <a:endParaRPr lang="ru-RU" sz="1200" dirty="0">
              <a:solidFill>
                <a:srgbClr val="5599B7"/>
              </a:solidFill>
              <a:latin typeface="Georgia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000456" y="3121308"/>
            <a:ext cx="0" cy="1372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3228177" y="3248248"/>
            <a:ext cx="1331324" cy="50405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5599B7"/>
                </a:solidFill>
                <a:latin typeface="Georgia" pitchFamily="18" charset="0"/>
              </a:rPr>
              <a:t>1КК</a:t>
            </a:r>
          </a:p>
          <a:p>
            <a:pPr algn="ctr"/>
            <a:r>
              <a:rPr lang="ru-RU" sz="1200" dirty="0" smtClean="0">
                <a:solidFill>
                  <a:srgbClr val="5599B7"/>
                </a:solidFill>
                <a:latin typeface="Georgia" pitchFamily="18" charset="0"/>
              </a:rPr>
              <a:t>П. 35 Порядка</a:t>
            </a:r>
            <a:endParaRPr lang="ru-RU" sz="1200" dirty="0">
              <a:solidFill>
                <a:srgbClr val="5599B7"/>
              </a:solidFill>
              <a:latin typeface="Georgia" pitchFamily="18" charset="0"/>
            </a:endParaRPr>
          </a:p>
        </p:txBody>
      </p:sp>
      <p:sp>
        <p:nvSpPr>
          <p:cNvPr id="38" name="Прямоугольник с двумя скругленными противолежащими углами 37"/>
          <p:cNvSpPr/>
          <p:nvPr/>
        </p:nvSpPr>
        <p:spPr>
          <a:xfrm>
            <a:off x="4753023" y="3248248"/>
            <a:ext cx="1343451" cy="50405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5599B7"/>
                </a:solidFill>
                <a:latin typeface="Georgia" pitchFamily="18" charset="0"/>
              </a:rPr>
              <a:t>В</a:t>
            </a:r>
            <a:r>
              <a:rPr lang="ru-RU" sz="1200" dirty="0" smtClean="0">
                <a:solidFill>
                  <a:srgbClr val="5599B7"/>
                </a:solidFill>
                <a:latin typeface="Georgia" pitchFamily="18" charset="0"/>
              </a:rPr>
              <a:t>КК</a:t>
            </a:r>
          </a:p>
          <a:p>
            <a:pPr algn="ctr"/>
            <a:r>
              <a:rPr lang="ru-RU" sz="1200" dirty="0" smtClean="0">
                <a:solidFill>
                  <a:srgbClr val="5599B7"/>
                </a:solidFill>
                <a:latin typeface="Georgia" pitchFamily="18" charset="0"/>
              </a:rPr>
              <a:t>П. 36 Порядка</a:t>
            </a:r>
            <a:endParaRPr lang="ru-RU" sz="1200" dirty="0">
              <a:solidFill>
                <a:srgbClr val="5599B7"/>
              </a:solidFill>
              <a:latin typeface="Georgia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113838" y="3111001"/>
            <a:ext cx="0" cy="1372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292080" y="3125216"/>
            <a:ext cx="0" cy="1372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113335" y="3897959"/>
            <a:ext cx="5983139" cy="1026273"/>
          </a:xfrm>
          <a:prstGeom prst="roundRect">
            <a:avLst/>
          </a:prstGeom>
          <a:solidFill>
            <a:srgbClr val="5599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Georgia" pitchFamily="18" charset="0"/>
              </a:rPr>
              <a:t>Всесторонний анализ результатов профессиональной деятельности педагогического работника,</a:t>
            </a:r>
          </a:p>
          <a:p>
            <a:pPr algn="ctr"/>
            <a:r>
              <a:rPr lang="ru-RU" sz="1600" dirty="0" err="1" smtClean="0">
                <a:latin typeface="Georgia" pitchFamily="18" charset="0"/>
              </a:rPr>
              <a:t>аттестующегося</a:t>
            </a:r>
            <a:r>
              <a:rPr lang="ru-RU" sz="1600" dirty="0" smtClean="0">
                <a:latin typeface="Georgia" pitchFamily="18" charset="0"/>
              </a:rPr>
              <a:t> в целях установления первой или</a:t>
            </a:r>
          </a:p>
          <a:p>
            <a:pPr algn="ctr"/>
            <a:r>
              <a:rPr lang="ru-RU" sz="1600" dirty="0" smtClean="0">
                <a:latin typeface="Georgia" pitchFamily="18" charset="0"/>
              </a:rPr>
              <a:t>высшей квалификационной категории</a:t>
            </a:r>
            <a:endParaRPr lang="ru-RU" sz="1600" dirty="0">
              <a:latin typeface="Georgia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101374" y="3752304"/>
            <a:ext cx="0" cy="1372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305495" y="3752303"/>
            <a:ext cx="0" cy="1372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000456" y="3752304"/>
            <a:ext cx="0" cy="1372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4"/>
          <p:cNvSpPr/>
          <p:nvPr/>
        </p:nvSpPr>
        <p:spPr>
          <a:xfrm>
            <a:off x="6310680" y="3130628"/>
            <a:ext cx="2497573" cy="180174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latin typeface="Georgia" pitchFamily="18" charset="0"/>
              </a:rPr>
              <a:t>Аттестационная комиссия Министерства образования и молодежной политики Свердловской области</a:t>
            </a:r>
            <a:endParaRPr lang="ru-RU" sz="1600" dirty="0">
              <a:latin typeface="Georgia" pitchFamily="18" charset="0"/>
            </a:endParaRPr>
          </a:p>
        </p:txBody>
      </p:sp>
      <p:cxnSp>
        <p:nvCxnSpPr>
          <p:cNvPr id="2053" name="Прямая со стрелкой 2052"/>
          <p:cNvCxnSpPr/>
          <p:nvPr/>
        </p:nvCxnSpPr>
        <p:spPr>
          <a:xfrm>
            <a:off x="6516216" y="2492896"/>
            <a:ext cx="0" cy="6377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664761" y="2487484"/>
            <a:ext cx="0" cy="6377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Прямая со стрелкой 2054"/>
          <p:cNvCxnSpPr>
            <a:stCxn id="41" idx="3"/>
          </p:cNvCxnSpPr>
          <p:nvPr/>
        </p:nvCxnSpPr>
        <p:spPr>
          <a:xfrm flipV="1">
            <a:off x="6096474" y="4411095"/>
            <a:ext cx="214206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66" y="3779330"/>
            <a:ext cx="862630" cy="56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17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4961" y="5157192"/>
            <a:ext cx="5687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П. 24 Административного регламента, утвержденного Приказом Министерства образования и молодежной политики Свердловской области от 01.12.2022г. № 1144-Д</a:t>
            </a:r>
            <a:endParaRPr lang="ru-RU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r="23474"/>
          <a:stretch/>
        </p:blipFill>
        <p:spPr bwMode="auto">
          <a:xfrm>
            <a:off x="251520" y="2492896"/>
            <a:ext cx="1508761" cy="25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Скругленный прямоугольник 44"/>
          <p:cNvSpPr/>
          <p:nvPr/>
        </p:nvSpPr>
        <p:spPr>
          <a:xfrm>
            <a:off x="2242917" y="830827"/>
            <a:ext cx="6649564" cy="16620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Georgia" pitchFamily="18" charset="0"/>
              </a:rPr>
              <a:t>Портал </a:t>
            </a:r>
            <a:r>
              <a:rPr lang="ru-RU" sz="2800" dirty="0" err="1" smtClean="0">
                <a:latin typeface="Georgia" pitchFamily="18" charset="0"/>
              </a:rPr>
              <a:t>Госуслуг</a:t>
            </a:r>
            <a:endParaRPr lang="ru-RU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www.gosuslugi.ru/600163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755576" y="260648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Варианты подачи заявления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7" name="object 5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2799" y="980728"/>
            <a:ext cx="1690118" cy="1224136"/>
          </a:xfrm>
          <a:prstGeom prst="rect">
            <a:avLst/>
          </a:prstGeom>
        </p:spPr>
      </p:pic>
      <p:pic>
        <p:nvPicPr>
          <p:cNvPr id="48" name="object 6">
            <a:hlinkClick r:id="rId3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80312" y="1075112"/>
            <a:ext cx="1176555" cy="1173499"/>
          </a:xfrm>
          <a:prstGeom prst="rect">
            <a:avLst/>
          </a:prstGeom>
        </p:spPr>
      </p:pic>
      <p:sp>
        <p:nvSpPr>
          <p:cNvPr id="49" name="Скругленный прямоугольник 48"/>
          <p:cNvSpPr/>
          <p:nvPr/>
        </p:nvSpPr>
        <p:spPr>
          <a:xfrm>
            <a:off x="3851920" y="2645296"/>
            <a:ext cx="5040561" cy="11160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Georgia" pitchFamily="18" charset="0"/>
              </a:rPr>
              <a:t>Лично</a:t>
            </a:r>
          </a:p>
          <a:p>
            <a:r>
              <a:rPr lang="ru-RU" sz="2000" dirty="0">
                <a:latin typeface="Georgia" pitchFamily="18" charset="0"/>
              </a:rPr>
              <a:t>г. Екатеринбург, ул. Малышева, д. </a:t>
            </a:r>
            <a:r>
              <a:rPr lang="ru-RU" sz="2000" dirty="0" smtClean="0">
                <a:latin typeface="Georgia" pitchFamily="18" charset="0"/>
              </a:rPr>
              <a:t>101, кабинет 424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851919" y="3861048"/>
            <a:ext cx="5040561" cy="11367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Georgia" pitchFamily="18" charset="0"/>
              </a:rPr>
              <a:t>По почте с уведомлением:</a:t>
            </a:r>
          </a:p>
          <a:p>
            <a:r>
              <a:rPr lang="ru-RU" sz="2000" dirty="0">
                <a:latin typeface="Georgia" pitchFamily="18" charset="0"/>
              </a:rPr>
              <a:t>г</a:t>
            </a:r>
            <a:r>
              <a:rPr lang="ru-RU" sz="2000" dirty="0" smtClean="0">
                <a:latin typeface="Georgia" pitchFamily="18" charset="0"/>
              </a:rPr>
              <a:t>. Екатеринбург, ул. Малышева, д. 33, 620000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52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87015" y="2645296"/>
            <a:ext cx="1364905" cy="1015328"/>
          </a:xfrm>
          <a:prstGeom prst="rect">
            <a:avLst/>
          </a:prstGeom>
        </p:spPr>
      </p:pic>
      <p:pic>
        <p:nvPicPr>
          <p:cNvPr id="53" name="object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87015" y="3861048"/>
            <a:ext cx="1364904" cy="10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2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4961" y="5157192"/>
            <a:ext cx="5687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П. 20 Административного регламента, утвержденного Приказом Министерства образования и молодежной политики Свердловской области от 01.12.2022г. № 1144-Д</a:t>
            </a:r>
            <a:endParaRPr lang="ru-RU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755576" y="116632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Срок предоставления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госуслуги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Объект 3"/>
          <p:cNvSpPr>
            <a:spLocks noGrp="1"/>
          </p:cNvSpPr>
          <p:nvPr>
            <p:ph idx="1"/>
          </p:nvPr>
        </p:nvSpPr>
        <p:spPr>
          <a:xfrm>
            <a:off x="179512" y="665272"/>
            <a:ext cx="8856984" cy="4491920"/>
          </a:xfrm>
        </p:spPr>
        <p:txBody>
          <a:bodyPr>
            <a:normAutofit fontScale="92500" lnSpcReduction="10000"/>
          </a:bodyPr>
          <a:lstStyle/>
          <a:p>
            <a:pPr marL="0" indent="0" algn="just"/>
            <a:r>
              <a:rPr lang="ru-RU" sz="1800" b="0" dirty="0">
                <a:latin typeface="Georgia" pitchFamily="18" charset="0"/>
              </a:rPr>
              <a:t>1.	</a:t>
            </a:r>
            <a:r>
              <a:rPr lang="ru-RU" sz="1800" b="0" dirty="0">
                <a:solidFill>
                  <a:srgbClr val="0070C0"/>
                </a:solidFill>
                <a:latin typeface="Georgia" pitchFamily="18" charset="0"/>
              </a:rPr>
              <a:t>Максимальный срок предоставления государственной услуги</a:t>
            </a:r>
            <a:r>
              <a:rPr lang="ru-RU" sz="1800" b="0" dirty="0">
                <a:latin typeface="Georgia" pitchFamily="18" charset="0"/>
              </a:rPr>
              <a:t>, независимо от способов обращения заявителя, составляет </a:t>
            </a:r>
            <a:r>
              <a:rPr lang="ru-RU" sz="1800" dirty="0">
                <a:solidFill>
                  <a:schemeClr val="accent2"/>
                </a:solidFill>
                <a:latin typeface="Georgia" pitchFamily="18" charset="0"/>
              </a:rPr>
              <a:t>не более 90 календарных дней</a:t>
            </a:r>
            <a:r>
              <a:rPr lang="ru-RU" sz="1800" b="0" dirty="0">
                <a:latin typeface="Georgia" pitchFamily="18" charset="0"/>
              </a:rPr>
              <a:t>:</a:t>
            </a:r>
          </a:p>
          <a:p>
            <a:pPr marL="0" indent="0" algn="just"/>
            <a:r>
              <a:rPr lang="ru-RU" sz="1800" b="0" dirty="0">
                <a:latin typeface="Georgia" pitchFamily="18" charset="0"/>
              </a:rPr>
              <a:t>1)	</a:t>
            </a:r>
            <a:r>
              <a:rPr lang="ru-RU" sz="1800" b="0" dirty="0">
                <a:solidFill>
                  <a:srgbClr val="0070C0"/>
                </a:solidFill>
                <a:latin typeface="Georgia" pitchFamily="18" charset="0"/>
              </a:rPr>
              <a:t>заявление о проведении аттестации </a:t>
            </a:r>
            <a:r>
              <a:rPr lang="ru-RU" sz="1800" b="0" dirty="0">
                <a:latin typeface="Georgia" pitchFamily="18" charset="0"/>
              </a:rPr>
              <a:t>(заявление о предоставлении государственной услуги) (далее - заявление) рассматривается в срок </a:t>
            </a:r>
            <a:r>
              <a:rPr lang="ru-RU" sz="1800" dirty="0">
                <a:solidFill>
                  <a:schemeClr val="accent2"/>
                </a:solidFill>
                <a:latin typeface="Georgia" pitchFamily="18" charset="0"/>
              </a:rPr>
              <a:t>не более 30 календарных дней со дня получения</a:t>
            </a:r>
            <a:r>
              <a:rPr lang="ru-RU" sz="1800" b="0" dirty="0">
                <a:latin typeface="Georgia" pitchFamily="18" charset="0"/>
              </a:rPr>
              <a:t>;</a:t>
            </a:r>
          </a:p>
          <a:p>
            <a:pPr marL="0" indent="0" algn="just"/>
            <a:r>
              <a:rPr lang="ru-RU" sz="1800" b="0" dirty="0">
                <a:latin typeface="Georgia" pitchFamily="18" charset="0"/>
              </a:rPr>
              <a:t>2)	</a:t>
            </a:r>
            <a:r>
              <a:rPr lang="ru-RU" sz="1800" b="0" dirty="0">
                <a:solidFill>
                  <a:srgbClr val="0070C0"/>
                </a:solidFill>
                <a:latin typeface="Georgia" pitchFamily="18" charset="0"/>
              </a:rPr>
              <a:t>продолжительность аттестации </a:t>
            </a:r>
            <a:r>
              <a:rPr lang="ru-RU" sz="1800" b="0" dirty="0">
                <a:latin typeface="Georgia" pitchFamily="18" charset="0"/>
              </a:rPr>
              <a:t>для каждого педагогического работника от начала ее проведения и до принятия решения АК </a:t>
            </a:r>
            <a:r>
              <a:rPr lang="ru-RU" sz="1800" dirty="0">
                <a:solidFill>
                  <a:schemeClr val="accent2"/>
                </a:solidFill>
                <a:latin typeface="Georgia" pitchFamily="18" charset="0"/>
              </a:rPr>
              <a:t>составляет не более 60 календарных дней</a:t>
            </a:r>
            <a:r>
              <a:rPr lang="ru-RU" sz="1800" b="0" dirty="0">
                <a:latin typeface="Georgia" pitchFamily="18" charset="0"/>
              </a:rPr>
              <a:t>.</a:t>
            </a:r>
          </a:p>
          <a:p>
            <a:pPr marL="0" indent="0" algn="just"/>
            <a:r>
              <a:rPr lang="ru-RU" sz="1800" b="0" dirty="0">
                <a:latin typeface="Georgia" pitchFamily="18" charset="0"/>
              </a:rPr>
              <a:t>2.	Министерство образования в срок </a:t>
            </a:r>
            <a:r>
              <a:rPr lang="ru-RU" sz="1800" dirty="0">
                <a:solidFill>
                  <a:schemeClr val="accent2"/>
                </a:solidFill>
                <a:latin typeface="Georgia" pitchFamily="18" charset="0"/>
              </a:rPr>
              <a:t>не более 90 календарных </a:t>
            </a:r>
            <a:r>
              <a:rPr lang="ru-RU" sz="1800" b="0" dirty="0">
                <a:latin typeface="Georgia" pitchFamily="18" charset="0"/>
              </a:rPr>
              <a:t>дней со дня регистрации заявления направляет заявителю способом, указанным в заявлении, один из результатов, установленных пунктом 18 настоящего административного </a:t>
            </a:r>
            <a:r>
              <a:rPr lang="ru-RU" sz="1800" b="0" dirty="0" smtClean="0">
                <a:latin typeface="Georgia" pitchFamily="18" charset="0"/>
              </a:rPr>
              <a:t>регламента. </a:t>
            </a:r>
            <a:r>
              <a:rPr lang="ru-RU" sz="1800" b="0" dirty="0" smtClean="0">
                <a:solidFill>
                  <a:srgbClr val="0070C0"/>
                </a:solidFill>
                <a:latin typeface="Georgia" pitchFamily="18" charset="0"/>
              </a:rPr>
              <a:t>При </a:t>
            </a:r>
            <a:r>
              <a:rPr lang="ru-RU" sz="1800" b="0" dirty="0">
                <a:solidFill>
                  <a:srgbClr val="0070C0"/>
                </a:solidFill>
                <a:latin typeface="Georgia" pitchFamily="18" charset="0"/>
              </a:rPr>
              <a:t>наличии оснований для отказа </a:t>
            </a:r>
            <a:r>
              <a:rPr lang="ru-RU" sz="1800" b="0" dirty="0">
                <a:latin typeface="Georgia" pitchFamily="18" charset="0"/>
              </a:rPr>
              <a:t>в предоставлении государственной услуги, предусмотренных пунктом 32 настоящего административного регламента, Министерство образования </a:t>
            </a:r>
            <a:r>
              <a:rPr lang="ru-RU" sz="1800" dirty="0">
                <a:solidFill>
                  <a:schemeClr val="accent2"/>
                </a:solidFill>
                <a:latin typeface="Georgia" pitchFamily="18" charset="0"/>
              </a:rPr>
              <a:t>в срок не более 30 календарных дней со дня получения заявления</a:t>
            </a:r>
            <a:r>
              <a:rPr lang="ru-RU" sz="1800" b="0" dirty="0">
                <a:latin typeface="Georgia" pitchFamily="18" charset="0"/>
              </a:rPr>
              <a:t> направляет заявителю способом, указанным в заявлении, решение об отказе в предоставлении государственной услуги, установленное подпунктом 3 пункта 18 настоящего административного регламента</a:t>
            </a:r>
            <a:r>
              <a:rPr lang="ru-RU" sz="1800" b="0" dirty="0" smtClean="0">
                <a:latin typeface="Georgia" pitchFamily="18" charset="0"/>
              </a:rPr>
              <a:t>.</a:t>
            </a:r>
            <a:endParaRPr lang="ru-RU" sz="1800" b="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4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4961" y="5157192"/>
            <a:ext cx="5687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П. 30 Административного регламента, утвержденного Приказом Министерства образования и молодежной политики Свердловской области от 01.12.2022г. № 1144-Д</a:t>
            </a:r>
            <a:endParaRPr lang="ru-RU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251520" y="116632"/>
            <a:ext cx="8784976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основания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для отказа в приеме документов</a:t>
            </a:r>
          </a:p>
        </p:txBody>
      </p:sp>
      <p:sp>
        <p:nvSpPr>
          <p:cNvPr id="12" name="Объект 3"/>
          <p:cNvSpPr>
            <a:spLocks noGrp="1"/>
          </p:cNvSpPr>
          <p:nvPr>
            <p:ph idx="1"/>
          </p:nvPr>
        </p:nvSpPr>
        <p:spPr>
          <a:xfrm>
            <a:off x="179512" y="665272"/>
            <a:ext cx="8856984" cy="4491920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1900" b="0" dirty="0" smtClean="0">
                <a:latin typeface="Georgia" pitchFamily="18" charset="0"/>
              </a:rPr>
              <a:t>1. </a:t>
            </a:r>
            <a:r>
              <a:rPr lang="ru-RU" sz="1900" dirty="0" smtClean="0">
                <a:solidFill>
                  <a:schemeClr val="accent2"/>
                </a:solidFill>
                <a:latin typeface="Georgia" pitchFamily="18" charset="0"/>
              </a:rPr>
              <a:t>Основаниями </a:t>
            </a:r>
            <a:r>
              <a:rPr lang="ru-RU" sz="1900" dirty="0">
                <a:solidFill>
                  <a:schemeClr val="accent2"/>
                </a:solidFill>
                <a:latin typeface="Georgia" pitchFamily="18" charset="0"/>
              </a:rPr>
              <a:t>для отказа в приеме заявления являются случаи</a:t>
            </a:r>
            <a:r>
              <a:rPr lang="ru-RU" sz="1900" b="0" dirty="0">
                <a:latin typeface="Georgia" pitchFamily="18" charset="0"/>
              </a:rPr>
              <a:t>:</a:t>
            </a:r>
          </a:p>
          <a:p>
            <a:pPr marL="0" indent="0" algn="just"/>
            <a:r>
              <a:rPr lang="ru-RU" sz="1900" b="0" dirty="0" smtClean="0">
                <a:latin typeface="Georgia" pitchFamily="18" charset="0"/>
              </a:rPr>
              <a:t>1) личность </a:t>
            </a:r>
            <a:r>
              <a:rPr lang="ru-RU" sz="1900" b="0" dirty="0">
                <a:latin typeface="Georgia" pitchFamily="18" charset="0"/>
              </a:rPr>
              <a:t>заявителя не установлена;</a:t>
            </a:r>
          </a:p>
          <a:p>
            <a:pPr marL="0" indent="0" algn="just"/>
            <a:r>
              <a:rPr lang="ru-RU" sz="1900" b="0" dirty="0" smtClean="0">
                <a:latin typeface="Georgia" pitchFamily="18" charset="0"/>
              </a:rPr>
              <a:t>2) сведения</a:t>
            </a:r>
            <a:r>
              <a:rPr lang="ru-RU" sz="1900" b="0" dirty="0">
                <a:latin typeface="Georgia" pitchFamily="18" charset="0"/>
              </a:rPr>
              <a:t>, указанные в заявлении и представленных документах, не совпадают;</a:t>
            </a:r>
          </a:p>
          <a:p>
            <a:pPr marL="0" indent="0" algn="just"/>
            <a:r>
              <a:rPr lang="ru-RU" sz="1900" b="0" dirty="0" smtClean="0">
                <a:latin typeface="Georgia" pitchFamily="18" charset="0"/>
              </a:rPr>
              <a:t>3) заявление </a:t>
            </a:r>
            <a:r>
              <a:rPr lang="ru-RU" sz="1900" b="0" dirty="0">
                <a:latin typeface="Georgia" pitchFamily="18" charset="0"/>
              </a:rPr>
              <a:t>не содержит сведений, указанных в пункте 23 настоящего административного регламента, и необходимых для предоставления государственной услуги;</a:t>
            </a:r>
          </a:p>
          <a:p>
            <a:pPr marL="0" indent="0" algn="just"/>
            <a:r>
              <a:rPr lang="ru-RU" sz="1900" b="0" dirty="0" smtClean="0">
                <a:latin typeface="Georgia" pitchFamily="18" charset="0"/>
              </a:rPr>
              <a:t>4) несоответствие </a:t>
            </a:r>
            <a:r>
              <a:rPr lang="ru-RU" sz="1900" b="0" dirty="0">
                <a:latin typeface="Georgia" pitchFamily="18" charset="0"/>
              </a:rPr>
              <a:t>наименования должности, указанной заявителем в письменном заявлении о предоставлении государственной услуги, перечню, установленному номенклатурой;</a:t>
            </a:r>
          </a:p>
          <a:p>
            <a:pPr marL="0" indent="0" algn="just"/>
            <a:r>
              <a:rPr lang="ru-RU" sz="1900" b="0" dirty="0" smtClean="0">
                <a:latin typeface="Georgia" pitchFamily="18" charset="0"/>
              </a:rPr>
              <a:t>5) представлен </a:t>
            </a:r>
            <a:r>
              <a:rPr lang="ru-RU" sz="1900" b="0" dirty="0">
                <a:latin typeface="Georgia" pitchFamily="18" charset="0"/>
              </a:rPr>
              <a:t>неполный пакет документов, указанных в подпункте 3 пункта 24 настоящего административного регламента.</a:t>
            </a:r>
          </a:p>
        </p:txBody>
      </p:sp>
    </p:spTree>
    <p:extLst>
      <p:ext uri="{BB962C8B-B14F-4D97-AF65-F5344CB8AC3E}">
        <p14:creationId xmlns:p14="http://schemas.microsoft.com/office/powerpoint/2010/main" val="5529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4961" y="5157192"/>
            <a:ext cx="568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Проверяйте,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чтобы город был Свердловской области!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076" name="Picture 4" descr="G:\лок д\мои документы\Бусыгина\аттестация педагогов\2023-2024 год\25.01.2024г_совещание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126072"/>
            <a:ext cx="8666163" cy="48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6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4961" y="5157192"/>
            <a:ext cx="568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Сверяйте данные, при необходимости вносите правки!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098" name="Picture 2" descr="G:\лок д\мои документы\Бусыгина\аттестация педагогов\2023-2024 год\25.01.2024г_совещание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14044"/>
          <a:stretch/>
        </p:blipFill>
        <p:spPr bwMode="auto">
          <a:xfrm>
            <a:off x="2411760" y="54508"/>
            <a:ext cx="4197530" cy="49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78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4961" y="5042118"/>
            <a:ext cx="568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Контактный телефон заявителя должен совпадать на </a:t>
            </a:r>
            <a:r>
              <a:rPr lang="ru-RU" sz="2800" b="1" dirty="0" err="1" smtClean="0">
                <a:solidFill>
                  <a:schemeClr val="bg1"/>
                </a:solidFill>
                <a:latin typeface="Georgia" pitchFamily="18" charset="0"/>
              </a:rPr>
              <a:t>госуслугах</a:t>
            </a: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 и в КАИС!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122" name="Picture 2" descr="G:\лок д\мои документы\Бусыгина\аттестация педагогов\2023-2024 год\25.01.2024г_совещание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3276"/>
            <a:ext cx="7418635" cy="45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684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770</TotalTime>
  <Words>1295</Words>
  <Application>Microsoft Office PowerPoint</Application>
  <PresentationFormat>Экран (4:3)</PresentationFormat>
  <Paragraphs>121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Углы</vt:lpstr>
      <vt:lpstr>Аттестация педагогических работников в новом формате:  соблюдение порядка во избежание  нарушений</vt:lpstr>
      <vt:lpstr>Нормативная база</vt:lpstr>
      <vt:lpstr>Алгоритм заявителя (педагога) при аттестации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заявление</vt:lpstr>
      <vt:lpstr>Презентация PowerPoint</vt:lpstr>
      <vt:lpstr>Презентация PowerPoint</vt:lpstr>
      <vt:lpstr>информационно-аналитические справки </vt:lpstr>
      <vt:lpstr>информационно-аналитические справки </vt:lpstr>
      <vt:lpstr>Руководителям ОО:</vt:lpstr>
      <vt:lpstr>Педагогическим работникам ОО:</vt:lpstr>
      <vt:lpstr>Информация о порядке предоставления госуслуги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Программы воспитания. реализация, коррекция, новый старт</dc:title>
  <dc:creator>Alina</dc:creator>
  <cp:lastModifiedBy>Alina</cp:lastModifiedBy>
  <cp:revision>156</cp:revision>
  <dcterms:created xsi:type="dcterms:W3CDTF">2022-09-07T03:34:46Z</dcterms:created>
  <dcterms:modified xsi:type="dcterms:W3CDTF">2024-01-25T08:33:41Z</dcterms:modified>
</cp:coreProperties>
</file>